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66" r:id="rId4"/>
    <p:sldId id="258" r:id="rId5"/>
    <p:sldId id="267" r:id="rId6"/>
    <p:sldId id="259" r:id="rId7"/>
    <p:sldId id="268"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4" r:id="rId22"/>
    <p:sldId id="285" r:id="rId23"/>
    <p:sldId id="286" r:id="rId24"/>
    <p:sldId id="287" r:id="rId25"/>
    <p:sldId id="290" r:id="rId26"/>
    <p:sldId id="291" r:id="rId27"/>
    <p:sldId id="288" r:id="rId28"/>
    <p:sldId id="289" r:id="rId29"/>
    <p:sldId id="260" r:id="rId30"/>
    <p:sldId id="292" r:id="rId31"/>
    <p:sldId id="293" r:id="rId32"/>
    <p:sldId id="294" r:id="rId33"/>
    <p:sldId id="295" r:id="rId34"/>
    <p:sldId id="296" r:id="rId35"/>
    <p:sldId id="261" r:id="rId36"/>
    <p:sldId id="297" r:id="rId37"/>
    <p:sldId id="262" r:id="rId38"/>
    <p:sldId id="263" r:id="rId39"/>
    <p:sldId id="298" r:id="rId40"/>
    <p:sldId id="264" r:id="rId41"/>
    <p:sldId id="300" r:id="rId42"/>
    <p:sldId id="299" r:id="rId43"/>
    <p:sldId id="301" r:id="rId44"/>
    <p:sldId id="302" r:id="rId45"/>
    <p:sldId id="303" r:id="rId46"/>
    <p:sldId id="305" r:id="rId47"/>
    <p:sldId id="306" r:id="rId48"/>
    <p:sldId id="307" r:id="rId49"/>
    <p:sldId id="265" r:id="rId50"/>
    <p:sldId id="311" r:id="rId51"/>
    <p:sldId id="310" r:id="rId52"/>
    <p:sldId id="309" r:id="rId53"/>
    <p:sldId id="312" r:id="rId54"/>
    <p:sldId id="314" r:id="rId55"/>
    <p:sldId id="313" r:id="rId56"/>
    <p:sldId id="315" r:id="rId57"/>
    <p:sldId id="319" r:id="rId58"/>
    <p:sldId id="316" r:id="rId59"/>
    <p:sldId id="317" r:id="rId60"/>
    <p:sldId id="320" r:id="rId61"/>
    <p:sldId id="30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94275-FFA7-455A-9CF9-F3659EEA7725}" type="datetimeFigureOut">
              <a:rPr lang="en-US" smtClean="0"/>
              <a:t>10/27/2023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61A66-885B-4F7D-AD20-5D3B06C6E374}" type="slidenum">
              <a:rPr lang="en-US" smtClean="0"/>
              <a:t>‹#›</a:t>
            </a:fld>
            <a:endParaRPr lang="en-US"/>
          </a:p>
        </p:txBody>
      </p:sp>
    </p:spTree>
    <p:extLst>
      <p:ext uri="{BB962C8B-B14F-4D97-AF65-F5344CB8AC3E}">
        <p14:creationId xmlns:p14="http://schemas.microsoft.com/office/powerpoint/2010/main" val="224179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AEAC48-D802-4059-BA83-0D1404162E5F}" type="slidenum">
              <a:rPr lang="en-US" smtClean="0"/>
              <a:t>20</a:t>
            </a:fld>
            <a:endParaRPr lang="en-US"/>
          </a:p>
        </p:txBody>
      </p:sp>
    </p:spTree>
    <p:extLst>
      <p:ext uri="{BB962C8B-B14F-4D97-AF65-F5344CB8AC3E}">
        <p14:creationId xmlns:p14="http://schemas.microsoft.com/office/powerpoint/2010/main" val="895112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EC7517-3E75-4A84-86A1-6F34A23B0FDC}" type="slidenum">
              <a:rPr lang="en-US" smtClean="0"/>
              <a:t>45</a:t>
            </a:fld>
            <a:endParaRPr lang="en-US"/>
          </a:p>
        </p:txBody>
      </p:sp>
    </p:spTree>
    <p:extLst>
      <p:ext uri="{BB962C8B-B14F-4D97-AF65-F5344CB8AC3E}">
        <p14:creationId xmlns:p14="http://schemas.microsoft.com/office/powerpoint/2010/main" val="3482598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C4F2125-35DF-4B32-AF5C-1B1B514FAF2E}"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2018500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C4F2125-35DF-4B32-AF5C-1B1B514FAF2E}"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335952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C4F2125-35DF-4B32-AF5C-1B1B514FAF2E}"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82818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C4F2125-35DF-4B32-AF5C-1B1B514FAF2E}"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877496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C4F2125-35DF-4B32-AF5C-1B1B514FAF2E}" type="datetimeFigureOut">
              <a:rPr lang="en-US" smtClean="0"/>
              <a:t>10/27/2023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3978349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4F2125-35DF-4B32-AF5C-1B1B514FAF2E}" type="datetimeFigureOut">
              <a:rPr lang="en-US" smtClean="0"/>
              <a:t>10/27/2023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1663582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C4F2125-35DF-4B32-AF5C-1B1B514FAF2E}" type="datetimeFigureOut">
              <a:rPr lang="en-US" smtClean="0"/>
              <a:t>10/27/2023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1164634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C4F2125-35DF-4B32-AF5C-1B1B514FAF2E}" type="datetimeFigureOut">
              <a:rPr lang="en-US" smtClean="0"/>
              <a:t>10/27/2023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11511423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4F2125-35DF-4B32-AF5C-1B1B514FAF2E}" type="datetimeFigureOut">
              <a:rPr lang="en-US" smtClean="0"/>
              <a:t>10/27/2023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598994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C4F2125-35DF-4B32-AF5C-1B1B514FAF2E}" type="datetimeFigureOut">
              <a:rPr lang="en-US" smtClean="0"/>
              <a:t>10/27/2023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602508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C4F2125-35DF-4B32-AF5C-1B1B514FAF2E}" type="datetimeFigureOut">
              <a:rPr lang="en-US" smtClean="0"/>
              <a:t>10/27/2023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F24B1C-C32A-4F97-A66A-29C39C637512}" type="slidenum">
              <a:rPr lang="en-US" smtClean="0"/>
              <a:t>‹#›</a:t>
            </a:fld>
            <a:endParaRPr lang="en-US"/>
          </a:p>
        </p:txBody>
      </p:sp>
    </p:spTree>
    <p:extLst>
      <p:ext uri="{BB962C8B-B14F-4D97-AF65-F5344CB8AC3E}">
        <p14:creationId xmlns:p14="http://schemas.microsoft.com/office/powerpoint/2010/main" val="3056405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4F2125-35DF-4B32-AF5C-1B1B514FAF2E}" type="datetimeFigureOut">
              <a:rPr lang="en-US" smtClean="0"/>
              <a:t>10/27/2023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F24B1C-C32A-4F97-A66A-29C39C637512}" type="slidenum">
              <a:rPr lang="en-US" smtClean="0"/>
              <a:t>‹#›</a:t>
            </a:fld>
            <a:endParaRPr lang="en-US"/>
          </a:p>
        </p:txBody>
      </p:sp>
    </p:spTree>
    <p:extLst>
      <p:ext uri="{BB962C8B-B14F-4D97-AF65-F5344CB8AC3E}">
        <p14:creationId xmlns:p14="http://schemas.microsoft.com/office/powerpoint/2010/main" val="294586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733265"/>
            <a:ext cx="12192000" cy="1776697"/>
          </a:xfrm>
          <a:solidFill>
            <a:schemeClr val="accent1">
              <a:lumMod val="20000"/>
              <a:lumOff val="80000"/>
            </a:schemeClr>
          </a:solidFill>
        </p:spPr>
        <p:txBody>
          <a:bodyPr/>
          <a:lstStyle/>
          <a:p>
            <a:r>
              <a:rPr lang="en-US" dirty="0"/>
              <a:t>Stem cell therapy of autoimmune diseases</a:t>
            </a:r>
          </a:p>
        </p:txBody>
      </p:sp>
    </p:spTree>
    <p:extLst>
      <p:ext uri="{BB962C8B-B14F-4D97-AF65-F5344CB8AC3E}">
        <p14:creationId xmlns:p14="http://schemas.microsoft.com/office/powerpoint/2010/main" val="2835536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Nitric oxide (NO)</a:t>
            </a:r>
          </a:p>
        </p:txBody>
      </p:sp>
      <p:sp>
        <p:nvSpPr>
          <p:cNvPr id="3" name="Content Placeholder 2"/>
          <p:cNvSpPr>
            <a:spLocks noGrp="1"/>
          </p:cNvSpPr>
          <p:nvPr>
            <p:ph idx="1"/>
          </p:nvPr>
        </p:nvSpPr>
        <p:spPr>
          <a:xfrm>
            <a:off x="377587" y="912670"/>
            <a:ext cx="11673386" cy="1148142"/>
          </a:xfrm>
        </p:spPr>
        <p:txBody>
          <a:bodyPr>
            <a:noAutofit/>
          </a:bodyPr>
          <a:lstStyle/>
          <a:p>
            <a:r>
              <a:rPr lang="en-US" sz="2400" dirty="0"/>
              <a:t>iNOS is an enzyme that induces production of labile NO from amino acid l-arginine, leading to </a:t>
            </a:r>
            <a:r>
              <a:rPr lang="en-US" sz="2400" dirty="0" err="1"/>
              <a:t>dephosphorylation</a:t>
            </a:r>
            <a:r>
              <a:rPr lang="en-US" sz="2400" dirty="0"/>
              <a:t> of nuclear signal transducer and activator of transcription-5 dimmer and cell-cycle arrest. </a:t>
            </a:r>
          </a:p>
          <a:p>
            <a:r>
              <a:rPr lang="en-US" sz="2400" dirty="0"/>
              <a:t>Additionally, NO modulate activity of a variety of enzymes, ion channels, and receptors. </a:t>
            </a:r>
          </a:p>
          <a:p>
            <a:r>
              <a:rPr lang="en-US" sz="2400" dirty="0"/>
              <a:t>At high concentrations, MSC-derived NO and reactive nitrogen species decrease lymphocyte proliferation and attenuate their capacity for cytokine production. </a:t>
            </a:r>
          </a:p>
        </p:txBody>
      </p:sp>
      <p:pic>
        <p:nvPicPr>
          <p:cNvPr id="6" name="Picture 5"/>
          <p:cNvPicPr>
            <a:picLocks noChangeAspect="1"/>
          </p:cNvPicPr>
          <p:nvPr/>
        </p:nvPicPr>
        <p:blipFill>
          <a:blip r:embed="rId2"/>
          <a:stretch>
            <a:fillRect/>
          </a:stretch>
        </p:blipFill>
        <p:spPr>
          <a:xfrm>
            <a:off x="5206305" y="3589360"/>
            <a:ext cx="5432054" cy="3268639"/>
          </a:xfrm>
          <a:prstGeom prst="rect">
            <a:avLst/>
          </a:prstGeom>
        </p:spPr>
      </p:pic>
    </p:spTree>
    <p:extLst>
      <p:ext uri="{BB962C8B-B14F-4D97-AF65-F5344CB8AC3E}">
        <p14:creationId xmlns:p14="http://schemas.microsoft.com/office/powerpoint/2010/main" val="2290274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IDO</a:t>
            </a:r>
          </a:p>
        </p:txBody>
      </p:sp>
      <p:sp>
        <p:nvSpPr>
          <p:cNvPr id="3" name="Content Placeholder 2"/>
          <p:cNvSpPr>
            <a:spLocks noGrp="1"/>
          </p:cNvSpPr>
          <p:nvPr>
            <p:ph idx="1"/>
          </p:nvPr>
        </p:nvSpPr>
        <p:spPr>
          <a:xfrm>
            <a:off x="259307" y="885375"/>
            <a:ext cx="11673386" cy="1148142"/>
          </a:xfrm>
        </p:spPr>
        <p:txBody>
          <a:bodyPr>
            <a:noAutofit/>
          </a:bodyPr>
          <a:lstStyle/>
          <a:p>
            <a:r>
              <a:rPr lang="en-US" sz="1800" dirty="0"/>
              <a:t>IDO is a </a:t>
            </a:r>
            <a:r>
              <a:rPr lang="en-US" sz="1800" dirty="0" err="1"/>
              <a:t>heme</a:t>
            </a:r>
            <a:r>
              <a:rPr lang="en-US" sz="1800" dirty="0"/>
              <a:t> containing enzyme critically involved in the induction of immune tolerance during pregnancy, infection, autoimmunity, and malignancies. </a:t>
            </a:r>
          </a:p>
          <a:p>
            <a:r>
              <a:rPr lang="en-US" sz="1800" dirty="0"/>
              <a:t>In the presence of inflammatory cytokines (IFN-γ and TNF-α), MSCs produce IDO that degrades tryptophan to </a:t>
            </a:r>
            <a:r>
              <a:rPr lang="en-US" sz="1800" dirty="0" err="1"/>
              <a:t>kynurenine</a:t>
            </a:r>
            <a:r>
              <a:rPr lang="en-US" sz="1800" dirty="0"/>
              <a:t> and other toxic metabolites (</a:t>
            </a:r>
            <a:r>
              <a:rPr lang="en-US" sz="1800" dirty="0" err="1"/>
              <a:t>quinolinic</a:t>
            </a:r>
            <a:r>
              <a:rPr lang="en-US" sz="1800" dirty="0"/>
              <a:t> acid and 3-hydroxy-anthranillic acid). </a:t>
            </a:r>
          </a:p>
          <a:p>
            <a:r>
              <a:rPr lang="en-US" sz="1800" dirty="0"/>
              <a:t>Tryptophan starvation directly inhibits T, B and NK cell proliferation, or acts indirectly through the conversion of macrophages into IL-10 producing, CD206+ immunosuppressive M2 phenotype. </a:t>
            </a:r>
          </a:p>
          <a:p>
            <a:r>
              <a:rPr lang="en-US" sz="1800" dirty="0"/>
              <a:t>Additionally, IDO </a:t>
            </a:r>
            <a:r>
              <a:rPr lang="en-US" sz="1800" dirty="0" err="1"/>
              <a:t>catabolites</a:t>
            </a:r>
            <a:r>
              <a:rPr lang="en-US" sz="1800" dirty="0"/>
              <a:t> such as </a:t>
            </a:r>
            <a:r>
              <a:rPr lang="en-US" sz="1800" dirty="0" err="1"/>
              <a:t>kynurenine</a:t>
            </a:r>
            <a:r>
              <a:rPr lang="en-US" sz="1800" dirty="0"/>
              <a:t> and oxygen radicals may induce the apoptosis of T cells. Furthermore, MSC-derived IDO inhibits the generation of CTLs and attenuate cytotoxicity of NK cells </a:t>
            </a:r>
          </a:p>
        </p:txBody>
      </p:sp>
      <p:pic>
        <p:nvPicPr>
          <p:cNvPr id="4" name="Picture 3"/>
          <p:cNvPicPr>
            <a:picLocks noChangeAspect="1"/>
          </p:cNvPicPr>
          <p:nvPr/>
        </p:nvPicPr>
        <p:blipFill>
          <a:blip r:embed="rId2"/>
          <a:stretch>
            <a:fillRect/>
          </a:stretch>
        </p:blipFill>
        <p:spPr>
          <a:xfrm>
            <a:off x="4239975" y="4157164"/>
            <a:ext cx="5859368" cy="2543069"/>
          </a:xfrm>
          <a:prstGeom prst="rect">
            <a:avLst/>
          </a:prstGeom>
        </p:spPr>
      </p:pic>
    </p:spTree>
    <p:extLst>
      <p:ext uri="{BB962C8B-B14F-4D97-AF65-F5344CB8AC3E}">
        <p14:creationId xmlns:p14="http://schemas.microsoft.com/office/powerpoint/2010/main" val="541020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IDO</a:t>
            </a:r>
          </a:p>
        </p:txBody>
      </p:sp>
      <p:pic>
        <p:nvPicPr>
          <p:cNvPr id="6" name="Picture 5"/>
          <p:cNvPicPr>
            <a:picLocks noChangeAspect="1"/>
          </p:cNvPicPr>
          <p:nvPr/>
        </p:nvPicPr>
        <p:blipFill>
          <a:blip r:embed="rId2"/>
          <a:stretch>
            <a:fillRect/>
          </a:stretch>
        </p:blipFill>
        <p:spPr>
          <a:xfrm>
            <a:off x="3616658" y="993413"/>
            <a:ext cx="8106769" cy="5330333"/>
          </a:xfrm>
          <a:prstGeom prst="rect">
            <a:avLst/>
          </a:prstGeom>
        </p:spPr>
      </p:pic>
      <p:sp>
        <p:nvSpPr>
          <p:cNvPr id="7" name="Rectangle 6"/>
          <p:cNvSpPr/>
          <p:nvPr/>
        </p:nvSpPr>
        <p:spPr>
          <a:xfrm>
            <a:off x="113731" y="993413"/>
            <a:ext cx="3502927" cy="3539430"/>
          </a:xfrm>
          <a:prstGeom prst="rect">
            <a:avLst/>
          </a:prstGeom>
        </p:spPr>
        <p:txBody>
          <a:bodyPr wrap="square">
            <a:spAutoFit/>
          </a:bodyPr>
          <a:lstStyle/>
          <a:p>
            <a:r>
              <a:rPr lang="en-US" sz="2800" dirty="0"/>
              <a:t>IDO is also important for MSCs-mediated expansion of </a:t>
            </a:r>
            <a:r>
              <a:rPr lang="en-US" sz="2800" dirty="0" err="1"/>
              <a:t>immuno</a:t>
            </a:r>
            <a:r>
              <a:rPr lang="en-US" sz="2800" dirty="0"/>
              <a:t>-suppressive CD4+CD25+FoxP3+ T regulatory cells (T </a:t>
            </a:r>
            <a:r>
              <a:rPr lang="en-US" sz="2800" dirty="0" err="1"/>
              <a:t>regs</a:t>
            </a:r>
            <a:r>
              <a:rPr lang="en-US" sz="2800" dirty="0"/>
              <a:t>) </a:t>
            </a:r>
            <a:r>
              <a:rPr lang="en-US" dirty="0"/>
              <a:t>.</a:t>
            </a:r>
          </a:p>
        </p:txBody>
      </p:sp>
    </p:spTree>
    <p:extLst>
      <p:ext uri="{BB962C8B-B14F-4D97-AF65-F5344CB8AC3E}">
        <p14:creationId xmlns:p14="http://schemas.microsoft.com/office/powerpoint/2010/main" val="3537102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NO and IDO</a:t>
            </a:r>
          </a:p>
        </p:txBody>
      </p:sp>
      <p:sp>
        <p:nvSpPr>
          <p:cNvPr id="7" name="Rectangle 6"/>
          <p:cNvSpPr/>
          <p:nvPr/>
        </p:nvSpPr>
        <p:spPr>
          <a:xfrm>
            <a:off x="113731" y="1689449"/>
            <a:ext cx="12078269" cy="3108543"/>
          </a:xfrm>
          <a:prstGeom prst="rect">
            <a:avLst/>
          </a:prstGeom>
        </p:spPr>
        <p:txBody>
          <a:bodyPr wrap="square">
            <a:spAutoFit/>
          </a:bodyPr>
          <a:lstStyle/>
          <a:p>
            <a:pPr marL="457200" indent="-457200">
              <a:buFont typeface="Arial" panose="020B0604020202020204" pitchFamily="34" charset="0"/>
              <a:buChar char="•"/>
            </a:pPr>
            <a:r>
              <a:rPr lang="en-US" sz="2800" dirty="0"/>
              <a:t>Under inflammatory conditions, IFN-γ and TNF-α provoke MSCs to express iNOS and to produce NO which, on turn, increase IDO activity in MSCs and augment MSC-based suppression of immune response. </a:t>
            </a:r>
          </a:p>
          <a:p>
            <a:pPr marL="457200" indent="-457200">
              <a:buFont typeface="Arial" panose="020B0604020202020204" pitchFamily="34" charset="0"/>
              <a:buChar char="•"/>
            </a:pPr>
            <a:r>
              <a:rPr lang="en-US" sz="2800" dirty="0"/>
              <a:t>MSCs in iNOS and NO dependent manner attenuate hepatotoxicity of liver NKT cells and reduce their capacity to produce inflammatory cytokines resulting with significant attenuation of NKT cell-mediated acute liver failure in mice.</a:t>
            </a:r>
            <a:endParaRPr lang="en-US" dirty="0"/>
          </a:p>
        </p:txBody>
      </p:sp>
    </p:spTree>
    <p:extLst>
      <p:ext uri="{BB962C8B-B14F-4D97-AF65-F5344CB8AC3E}">
        <p14:creationId xmlns:p14="http://schemas.microsoft.com/office/powerpoint/2010/main" val="3294226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NO and IDO</a:t>
            </a:r>
          </a:p>
        </p:txBody>
      </p:sp>
      <p:pic>
        <p:nvPicPr>
          <p:cNvPr id="3" name="Picture 2"/>
          <p:cNvPicPr>
            <a:picLocks noChangeAspect="1"/>
          </p:cNvPicPr>
          <p:nvPr/>
        </p:nvPicPr>
        <p:blipFill>
          <a:blip r:embed="rId2"/>
          <a:stretch>
            <a:fillRect/>
          </a:stretch>
        </p:blipFill>
        <p:spPr>
          <a:xfrm>
            <a:off x="33002" y="1180207"/>
            <a:ext cx="12125995" cy="5371042"/>
          </a:xfrm>
          <a:prstGeom prst="rect">
            <a:avLst/>
          </a:prstGeom>
        </p:spPr>
      </p:pic>
    </p:spTree>
    <p:extLst>
      <p:ext uri="{BB962C8B-B14F-4D97-AF65-F5344CB8AC3E}">
        <p14:creationId xmlns:p14="http://schemas.microsoft.com/office/powerpoint/2010/main" val="3804866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40000"/>
              <a:lumOff val="60000"/>
            </a:schemeClr>
          </a:solidFill>
        </p:spPr>
        <p:txBody>
          <a:bodyPr/>
          <a:lstStyle/>
          <a:p>
            <a:r>
              <a:rPr lang="en-US" dirty="0"/>
              <a:t>IL-10</a:t>
            </a:r>
          </a:p>
        </p:txBody>
      </p:sp>
      <p:sp>
        <p:nvSpPr>
          <p:cNvPr id="3" name="Content Placeholder 2"/>
          <p:cNvSpPr>
            <a:spLocks noGrp="1"/>
          </p:cNvSpPr>
          <p:nvPr>
            <p:ph idx="1"/>
          </p:nvPr>
        </p:nvSpPr>
        <p:spPr>
          <a:xfrm>
            <a:off x="268406" y="1136177"/>
            <a:ext cx="11741624" cy="4241041"/>
          </a:xfrm>
        </p:spPr>
        <p:txBody>
          <a:bodyPr/>
          <a:lstStyle/>
          <a:p>
            <a:r>
              <a:rPr lang="en-US" dirty="0"/>
              <a:t>Through the production of IL-10, MSCs affect maturation of DCs and inhibit activation and proliferation of T cells. </a:t>
            </a:r>
          </a:p>
        </p:txBody>
      </p:sp>
      <p:pic>
        <p:nvPicPr>
          <p:cNvPr id="4" name="Picture 3"/>
          <p:cNvPicPr>
            <a:picLocks noChangeAspect="1"/>
          </p:cNvPicPr>
          <p:nvPr/>
        </p:nvPicPr>
        <p:blipFill>
          <a:blip r:embed="rId2"/>
          <a:stretch>
            <a:fillRect/>
          </a:stretch>
        </p:blipFill>
        <p:spPr>
          <a:xfrm>
            <a:off x="1952341" y="2276475"/>
            <a:ext cx="8096250" cy="4581525"/>
          </a:xfrm>
          <a:prstGeom prst="rect">
            <a:avLst/>
          </a:prstGeom>
        </p:spPr>
      </p:pic>
    </p:spTree>
    <p:extLst>
      <p:ext uri="{BB962C8B-B14F-4D97-AF65-F5344CB8AC3E}">
        <p14:creationId xmlns:p14="http://schemas.microsoft.com/office/powerpoint/2010/main" val="3618126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20000"/>
              <a:lumOff val="80000"/>
            </a:schemeClr>
          </a:solidFill>
        </p:spPr>
        <p:txBody>
          <a:bodyPr/>
          <a:lstStyle/>
          <a:p>
            <a:r>
              <a:rPr lang="en-US" dirty="0"/>
              <a:t>IL-6</a:t>
            </a:r>
          </a:p>
        </p:txBody>
      </p:sp>
      <p:sp>
        <p:nvSpPr>
          <p:cNvPr id="3" name="Content Placeholder 2"/>
          <p:cNvSpPr>
            <a:spLocks noGrp="1"/>
          </p:cNvSpPr>
          <p:nvPr>
            <p:ph idx="1"/>
          </p:nvPr>
        </p:nvSpPr>
        <p:spPr>
          <a:xfrm>
            <a:off x="268406" y="1136177"/>
            <a:ext cx="11741624" cy="4241041"/>
          </a:xfrm>
        </p:spPr>
        <p:txBody>
          <a:bodyPr/>
          <a:lstStyle/>
          <a:p>
            <a:r>
              <a:rPr lang="en-US" sz="2800" dirty="0"/>
              <a:t>MSC-derived IL-6 suppress DC maturation and differentiation from BM progenitors, reduce expression of MHC class II and co-stimulatory molecules CD40 and CD86 on DCs attenuating their capacity for antigen presentation and subsequent activation of Th1 cells.</a:t>
            </a:r>
          </a:p>
        </p:txBody>
      </p:sp>
      <p:pic>
        <p:nvPicPr>
          <p:cNvPr id="5" name="Picture 4"/>
          <p:cNvPicPr>
            <a:picLocks noChangeAspect="1"/>
          </p:cNvPicPr>
          <p:nvPr/>
        </p:nvPicPr>
        <p:blipFill>
          <a:blip r:embed="rId2"/>
          <a:stretch>
            <a:fillRect/>
          </a:stretch>
        </p:blipFill>
        <p:spPr>
          <a:xfrm>
            <a:off x="2538483" y="2986826"/>
            <a:ext cx="6864824" cy="3582580"/>
          </a:xfrm>
          <a:prstGeom prst="rect">
            <a:avLst/>
          </a:prstGeom>
        </p:spPr>
      </p:pic>
    </p:spTree>
    <p:extLst>
      <p:ext uri="{BB962C8B-B14F-4D97-AF65-F5344CB8AC3E}">
        <p14:creationId xmlns:p14="http://schemas.microsoft.com/office/powerpoint/2010/main" val="145308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20000"/>
              <a:lumOff val="80000"/>
            </a:schemeClr>
          </a:solidFill>
        </p:spPr>
        <p:txBody>
          <a:bodyPr/>
          <a:lstStyle/>
          <a:p>
            <a:r>
              <a:rPr lang="en-US" dirty="0"/>
              <a:t>IL-1Ra</a:t>
            </a:r>
          </a:p>
        </p:txBody>
      </p:sp>
      <p:sp>
        <p:nvSpPr>
          <p:cNvPr id="3" name="Content Placeholder 2"/>
          <p:cNvSpPr>
            <a:spLocks noGrp="1"/>
          </p:cNvSpPr>
          <p:nvPr>
            <p:ph idx="1"/>
          </p:nvPr>
        </p:nvSpPr>
        <p:spPr>
          <a:xfrm>
            <a:off x="268406" y="1136177"/>
            <a:ext cx="11741624" cy="4241041"/>
          </a:xfrm>
        </p:spPr>
        <p:txBody>
          <a:bodyPr/>
          <a:lstStyle/>
          <a:p>
            <a:r>
              <a:rPr lang="en-US" sz="2400" dirty="0"/>
              <a:t>IL-1Ra is a naturally occurring cytokine which acts as an inhibitor of IL-1. When IL-1Ra binds to the IL-1 receptor (IL-1R), binding of IL-1 is blocked and pro-inflammatory signal from IL-1 receptor is stopped. Various pro-inflammatory events, initiated by IL-1:IL-1R binding, including the synthesis and releases of </a:t>
            </a:r>
            <a:r>
              <a:rPr lang="en-US" sz="2400" dirty="0" err="1"/>
              <a:t>chemokines</a:t>
            </a:r>
            <a:r>
              <a:rPr lang="en-US" sz="2400" dirty="0"/>
              <a:t> and enhanced influx of neutrophils, macrophages, and lymphocytes in inflamed tissues, are inhibited by IL-1Ra. </a:t>
            </a:r>
          </a:p>
        </p:txBody>
      </p:sp>
      <p:pic>
        <p:nvPicPr>
          <p:cNvPr id="6" name="Picture 5"/>
          <p:cNvPicPr>
            <a:picLocks noChangeAspect="1"/>
          </p:cNvPicPr>
          <p:nvPr/>
        </p:nvPicPr>
        <p:blipFill>
          <a:blip r:embed="rId2"/>
          <a:stretch>
            <a:fillRect/>
          </a:stretch>
        </p:blipFill>
        <p:spPr>
          <a:xfrm>
            <a:off x="6617241" y="3098042"/>
            <a:ext cx="4786742" cy="3594408"/>
          </a:xfrm>
          <a:prstGeom prst="rect">
            <a:avLst/>
          </a:prstGeom>
        </p:spPr>
      </p:pic>
    </p:spTree>
    <p:extLst>
      <p:ext uri="{BB962C8B-B14F-4D97-AF65-F5344CB8AC3E}">
        <p14:creationId xmlns:p14="http://schemas.microsoft.com/office/powerpoint/2010/main" val="580760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20000"/>
              <a:lumOff val="80000"/>
            </a:schemeClr>
          </a:solidFill>
        </p:spPr>
        <p:txBody>
          <a:bodyPr/>
          <a:lstStyle/>
          <a:p>
            <a:r>
              <a:rPr lang="en-US" dirty="0"/>
              <a:t>IL-1Ra</a:t>
            </a:r>
          </a:p>
        </p:txBody>
      </p:sp>
      <p:pic>
        <p:nvPicPr>
          <p:cNvPr id="4" name="Picture 3"/>
          <p:cNvPicPr>
            <a:picLocks noChangeAspect="1"/>
          </p:cNvPicPr>
          <p:nvPr/>
        </p:nvPicPr>
        <p:blipFill>
          <a:blip r:embed="rId2"/>
          <a:stretch>
            <a:fillRect/>
          </a:stretch>
        </p:blipFill>
        <p:spPr>
          <a:xfrm>
            <a:off x="-1939" y="1406768"/>
            <a:ext cx="12045146" cy="4884850"/>
          </a:xfrm>
          <a:prstGeom prst="rect">
            <a:avLst/>
          </a:prstGeom>
        </p:spPr>
      </p:pic>
    </p:spTree>
    <p:extLst>
      <p:ext uri="{BB962C8B-B14F-4D97-AF65-F5344CB8AC3E}">
        <p14:creationId xmlns:p14="http://schemas.microsoft.com/office/powerpoint/2010/main" val="2327535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968991"/>
          </a:xfrm>
          <a:solidFill>
            <a:schemeClr val="accent1">
              <a:lumMod val="20000"/>
              <a:lumOff val="80000"/>
            </a:schemeClr>
          </a:solidFill>
        </p:spPr>
        <p:txBody>
          <a:bodyPr/>
          <a:lstStyle/>
          <a:p>
            <a:r>
              <a:rPr lang="en-US" dirty="0"/>
              <a:t>PGE2</a:t>
            </a:r>
          </a:p>
        </p:txBody>
      </p:sp>
      <p:sp>
        <p:nvSpPr>
          <p:cNvPr id="3" name="Rectangle 2"/>
          <p:cNvSpPr/>
          <p:nvPr/>
        </p:nvSpPr>
        <p:spPr>
          <a:xfrm>
            <a:off x="618698" y="1408964"/>
            <a:ext cx="11364036" cy="2246769"/>
          </a:xfrm>
          <a:prstGeom prst="rect">
            <a:avLst/>
          </a:prstGeom>
        </p:spPr>
        <p:txBody>
          <a:bodyPr wrap="square">
            <a:spAutoFit/>
          </a:bodyPr>
          <a:lstStyle/>
          <a:p>
            <a:pPr marL="285750" indent="-285750" algn="just">
              <a:buFont typeface="Arial" panose="020B0604020202020204" pitchFamily="34" charset="0"/>
              <a:buChar char="•"/>
            </a:pPr>
            <a:r>
              <a:rPr lang="en-US" sz="2000" dirty="0"/>
              <a:t>Through the secretion of PGE2, MSCs suppress proliferation of activated T, NK and NKT cells, attenuate maturation of DCs and favor alternative activation of macrophages.</a:t>
            </a:r>
          </a:p>
          <a:p>
            <a:pPr marL="285750" indent="-285750" algn="just">
              <a:buFont typeface="Arial" panose="020B0604020202020204" pitchFamily="34" charset="0"/>
              <a:buChar char="•"/>
            </a:pPr>
            <a:r>
              <a:rPr lang="en-US" sz="2000" dirty="0"/>
              <a:t>The suppressive effects of PGE2 on the activation and expansion of T cells include the direct inhibitory effects on IL-2 production and the expression of IL-2 receptor and </a:t>
            </a:r>
            <a:r>
              <a:rPr lang="en-US" sz="2000" dirty="0" err="1"/>
              <a:t>janus</a:t>
            </a:r>
            <a:r>
              <a:rPr lang="en-US" sz="2000" dirty="0"/>
              <a:t> kinase (JAK)-3 which mediate the responsiveness of T cells to IL-2. </a:t>
            </a:r>
          </a:p>
          <a:p>
            <a:pPr marL="285750" indent="-285750" algn="just">
              <a:buFont typeface="Arial" panose="020B0604020202020204" pitchFamily="34" charset="0"/>
              <a:buChar char="•"/>
            </a:pPr>
            <a:r>
              <a:rPr lang="en-US" sz="2000" dirty="0"/>
              <a:t>Interestingly, production of PGE2 by MSCs and consequent suppression of T cell proliferation is significantly enhanced after MSC stimulation by TNF-α or IFN-γ.</a:t>
            </a:r>
          </a:p>
        </p:txBody>
      </p:sp>
      <p:pic>
        <p:nvPicPr>
          <p:cNvPr id="5" name="Picture 4"/>
          <p:cNvPicPr>
            <a:picLocks noChangeAspect="1"/>
          </p:cNvPicPr>
          <p:nvPr/>
        </p:nvPicPr>
        <p:blipFill>
          <a:blip r:embed="rId2"/>
          <a:stretch>
            <a:fillRect/>
          </a:stretch>
        </p:blipFill>
        <p:spPr>
          <a:xfrm>
            <a:off x="1195671" y="3918285"/>
            <a:ext cx="4167899" cy="2654996"/>
          </a:xfrm>
          <a:prstGeom prst="rect">
            <a:avLst/>
          </a:prstGeom>
        </p:spPr>
      </p:pic>
      <p:pic>
        <p:nvPicPr>
          <p:cNvPr id="6" name="Picture 5"/>
          <p:cNvPicPr>
            <a:picLocks noChangeAspect="1"/>
          </p:cNvPicPr>
          <p:nvPr/>
        </p:nvPicPr>
        <p:blipFill>
          <a:blip r:embed="rId3"/>
          <a:stretch>
            <a:fillRect/>
          </a:stretch>
        </p:blipFill>
        <p:spPr>
          <a:xfrm>
            <a:off x="6095999" y="3721782"/>
            <a:ext cx="5531893" cy="2818799"/>
          </a:xfrm>
          <a:prstGeom prst="rect">
            <a:avLst/>
          </a:prstGeom>
        </p:spPr>
      </p:pic>
    </p:spTree>
    <p:extLst>
      <p:ext uri="{BB962C8B-B14F-4D97-AF65-F5344CB8AC3E}">
        <p14:creationId xmlns:p14="http://schemas.microsoft.com/office/powerpoint/2010/main" val="245358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lstStyle/>
          <a:p>
            <a:pPr algn="ctr"/>
            <a:r>
              <a:rPr lang="en-US" dirty="0"/>
              <a:t>Autoimmune diseases</a:t>
            </a:r>
          </a:p>
        </p:txBody>
      </p:sp>
      <p:sp>
        <p:nvSpPr>
          <p:cNvPr id="3" name="Content Placeholder 2"/>
          <p:cNvSpPr>
            <a:spLocks noGrp="1"/>
          </p:cNvSpPr>
          <p:nvPr>
            <p:ph idx="1"/>
          </p:nvPr>
        </p:nvSpPr>
        <p:spPr/>
        <p:txBody>
          <a:bodyPr>
            <a:normAutofit lnSpcReduction="10000"/>
          </a:bodyPr>
          <a:lstStyle/>
          <a:p>
            <a:r>
              <a:rPr lang="en-US" dirty="0"/>
              <a:t>A healthy immune system defends the body against disease and infection. </a:t>
            </a:r>
          </a:p>
          <a:p>
            <a:r>
              <a:rPr lang="en-US" dirty="0"/>
              <a:t>Autoimmune diseases develop when the immune system mistakenly attacks patients’ healthy cells, tissues, and organs. </a:t>
            </a:r>
          </a:p>
          <a:p>
            <a:r>
              <a:rPr lang="en-US" dirty="0"/>
              <a:t>Autoimmune reaction can occur in any organ of the body, weakening its function and even resulting in the development of life-threatening diseases.</a:t>
            </a:r>
          </a:p>
          <a:p>
            <a:r>
              <a:rPr lang="en-US" dirty="0"/>
              <a:t>There are more than 80 autoimmune diseases, including those with increased incidence (type 1 diabetes, multiple sclerosis, lupus, rheumatoid arthritis) and others which are rare and difficult to diagnose.</a:t>
            </a:r>
          </a:p>
        </p:txBody>
      </p:sp>
    </p:spTree>
    <p:extLst>
      <p:ext uri="{BB962C8B-B14F-4D97-AF65-F5344CB8AC3E}">
        <p14:creationId xmlns:p14="http://schemas.microsoft.com/office/powerpoint/2010/main" val="99621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 y="-2"/>
          <a:ext cx="12191999" cy="6858205"/>
        </p:xfrm>
        <a:graphic>
          <a:graphicData uri="http://schemas.openxmlformats.org/drawingml/2006/table">
            <a:tbl>
              <a:tblPr firstRow="1" firstCol="1" bandRow="1"/>
              <a:tblGrid>
                <a:gridCol w="2732025">
                  <a:extLst>
                    <a:ext uri="{9D8B030D-6E8A-4147-A177-3AD203B41FA5}">
                      <a16:colId xmlns:a16="http://schemas.microsoft.com/office/drawing/2014/main" val="20000"/>
                    </a:ext>
                  </a:extLst>
                </a:gridCol>
                <a:gridCol w="5527112">
                  <a:extLst>
                    <a:ext uri="{9D8B030D-6E8A-4147-A177-3AD203B41FA5}">
                      <a16:colId xmlns:a16="http://schemas.microsoft.com/office/drawing/2014/main" val="20001"/>
                    </a:ext>
                  </a:extLst>
                </a:gridCol>
                <a:gridCol w="3932862">
                  <a:extLst>
                    <a:ext uri="{9D8B030D-6E8A-4147-A177-3AD203B41FA5}">
                      <a16:colId xmlns:a16="http://schemas.microsoft.com/office/drawing/2014/main" val="20002"/>
                    </a:ext>
                  </a:extLst>
                </a:gridCol>
              </a:tblGrid>
              <a:tr h="245160">
                <a:tc gridSpan="3">
                  <a:txBody>
                    <a:bodyPr/>
                    <a:lstStyle/>
                    <a:p>
                      <a:pPr marL="0" marR="0" algn="ctr">
                        <a:lnSpc>
                          <a:spcPct val="115000"/>
                        </a:lnSpc>
                        <a:spcBef>
                          <a:spcPts val="1200"/>
                        </a:spcBef>
                        <a:spcAft>
                          <a:spcPts val="1000"/>
                        </a:spcAft>
                      </a:pPr>
                      <a:r>
                        <a:rPr lang="en-GB" sz="1200" b="1" dirty="0">
                          <a:effectLst/>
                          <a:latin typeface="Times New Roman" panose="02020603050405020304" pitchFamily="18" charset="0"/>
                          <a:ea typeface="Calibri" panose="020F0502020204030204" pitchFamily="34" charset="0"/>
                          <a:cs typeface="Times New Roman" panose="02020603050405020304" pitchFamily="18" charset="0"/>
                        </a:rPr>
                        <a:t>MSC-CM</a:t>
                      </a:r>
                      <a:r>
                        <a:rPr lang="en-GB"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b="1" dirty="0">
                          <a:effectLst/>
                          <a:latin typeface="Times New Roman" panose="02020603050405020304" pitchFamily="18" charset="0"/>
                          <a:ea typeface="Calibri" panose="020F0502020204030204" pitchFamily="34" charset="0"/>
                          <a:cs typeface="Times New Roman" panose="02020603050405020304" pitchFamily="18" charset="0"/>
                        </a:rPr>
                        <a:t>as a cell-free therapeutic agent</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34017">
                <a:tc>
                  <a:txBody>
                    <a:bodyPr/>
                    <a:lstStyle/>
                    <a:p>
                      <a:pPr marL="0" marR="0" algn="ctr">
                        <a:lnSpc>
                          <a:spcPct val="115000"/>
                        </a:lnSpc>
                        <a:spcBef>
                          <a:spcPts val="1200"/>
                        </a:spcBef>
                        <a:spcAft>
                          <a:spcPts val="0"/>
                        </a:spcAft>
                      </a:pPr>
                      <a:r>
                        <a:rPr lang="en-GB" sz="1200" b="1">
                          <a:effectLst/>
                          <a:latin typeface="Times New Roman" panose="02020603050405020304" pitchFamily="18" charset="0"/>
                          <a:ea typeface="Calibri" panose="020F0502020204030204" pitchFamily="34" charset="0"/>
                          <a:cs typeface="Times New Roman" panose="02020603050405020304" pitchFamily="18" charset="0"/>
                        </a:rPr>
                        <a:t>Disease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marL="0" marR="0" algn="ctr">
                        <a:lnSpc>
                          <a:spcPct val="115000"/>
                        </a:lnSpc>
                        <a:spcBef>
                          <a:spcPts val="1200"/>
                        </a:spcBef>
                        <a:spcAft>
                          <a:spcPts val="1000"/>
                        </a:spcAft>
                      </a:pPr>
                      <a:r>
                        <a:rPr lang="en-GB" sz="1200" b="1">
                          <a:effectLst/>
                          <a:latin typeface="Times New Roman" panose="02020603050405020304" pitchFamily="18" charset="0"/>
                          <a:ea typeface="Calibri" panose="020F0502020204030204" pitchFamily="34" charset="0"/>
                          <a:cs typeface="Times New Roman" panose="02020603050405020304" pitchFamily="18" charset="0"/>
                        </a:rPr>
                        <a:t>Outcomes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marL="0" marR="0" algn="ctr">
                        <a:lnSpc>
                          <a:spcPct val="115000"/>
                        </a:lnSpc>
                        <a:spcBef>
                          <a:spcPts val="1200"/>
                        </a:spcBef>
                        <a:spcAft>
                          <a:spcPts val="1000"/>
                        </a:spcAft>
                      </a:pPr>
                      <a:r>
                        <a:rPr lang="en-GB" sz="1200" b="1">
                          <a:effectLst/>
                          <a:latin typeface="Times New Roman" panose="02020603050405020304" pitchFamily="18" charset="0"/>
                          <a:ea typeface="Calibri" panose="020F0502020204030204" pitchFamily="34" charset="0"/>
                          <a:cs typeface="Times New Roman" panose="02020603050405020304" pitchFamily="18" charset="0"/>
                        </a:rPr>
                        <a:t>Mechanism of action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val="10001"/>
                  </a:ext>
                </a:extLst>
              </a:tr>
              <a:tr h="553308">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acute lung injury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improvement of lung endothelial barrier reduction of pulmonary edema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suppression of </a:t>
                      </a:r>
                      <a:r>
                        <a:rPr lang="en-GB" sz="1200">
                          <a:effectLst/>
                          <a:latin typeface="Times New Roman" panose="02020603050405020304" pitchFamily="18" charset="0"/>
                          <a:ea typeface="Calibri" panose="020F0502020204030204" pitchFamily="34" charset="0"/>
                          <a:cs typeface="Times New Roman" panose="02020603050405020304" pitchFamily="18" charset="0"/>
                        </a:rPr>
                        <a:t>inflammatory response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insulin-like growth factor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keratinocyte growth factor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36065">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dirty="0" err="1">
                          <a:effectLst/>
                          <a:latin typeface="Times New Roman" panose="02020603050405020304" pitchFamily="18" charset="0"/>
                          <a:ea typeface="Calibri" panose="020F0502020204030204" pitchFamily="34" charset="0"/>
                          <a:cs typeface="Times New Roman" panose="02020603050405020304" pitchFamily="18" charset="0"/>
                        </a:rPr>
                        <a:t>bronchopulmonary</a:t>
                      </a: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 dysplasia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prevention of blood vessel remodelling</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reduction of neutrophil and macrophages influx in the lungs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decreased expression of pro-inflammatory cytokines (IL-6 and IL-1β)</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macrophage stimulating factor 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osteopontin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stanniocalcin-1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06616">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chronic inflammatory lung diseases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prevention of airway hyperresponsiveness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reduction of peribronchial inflammation and airway remodelling</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attenuated production of Th2 cytokines (IL-4 and IL-13)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expansion of Tregs and M2 macrophages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adiponectin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exosomes containing IL-1Ra,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IL-27, CXCL14, CXCL16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70080">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acute liver injury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suppression of hepatocytes apoptosis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attenuation of liver inflammation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reduced hepatotoxicity and total number of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IFN-γ+ and IL-17+ NKT cells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increased presence of IL10+ Tregs and NKTregs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IL-6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fibrinogen-like protein 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IDO</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53308">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liver fibrosis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expansion of protective FoxP3+IL-10+ Tregs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suppressed activation of pro-fibrogenic Th17 cells and stellate cells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IDO</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936065">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acute kidney injury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decreased</a:t>
                      </a:r>
                      <a:r>
                        <a:rPr lang="en-US" sz="1200">
                          <a:effectLst/>
                          <a:latin typeface="Times New Roman" panose="02020603050405020304" pitchFamily="18" charset="0"/>
                          <a:ea typeface="Calibri" panose="020F0502020204030204" pitchFamily="34" charset="0"/>
                          <a:cs typeface="Times New Roman" panose="02020603050405020304" pitchFamily="18" charset="0"/>
                        </a:rPr>
                        <a:t> serum levels of creatinine, IL-1, IL-6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decreased</a:t>
                      </a:r>
                      <a:r>
                        <a:rPr lang="en-US" sz="1200">
                          <a:effectLst/>
                          <a:latin typeface="Times New Roman" panose="02020603050405020304" pitchFamily="18" charset="0"/>
                          <a:ea typeface="Calibri" panose="020F0502020204030204" pitchFamily="34" charset="0"/>
                          <a:cs typeface="Times New Roman" panose="02020603050405020304" pitchFamily="18" charset="0"/>
                        </a:rPr>
                        <a:t> influx of activated neutrophils, TNF-</a:t>
                      </a:r>
                      <a:r>
                        <a:rPr lang="en-US" sz="1200" i="1">
                          <a:effectLst/>
                          <a:latin typeface="Times New Roman" panose="02020603050405020304" pitchFamily="18" charset="0"/>
                          <a:ea typeface="Calibri" panose="020F0502020204030204" pitchFamily="34" charset="0"/>
                          <a:cs typeface="Times New Roman" panose="02020603050405020304" pitchFamily="18" charset="0"/>
                        </a:rPr>
                        <a:t>α</a:t>
                      </a:r>
                      <a:r>
                        <a:rPr lang="en-US" sz="1200">
                          <a:effectLst/>
                          <a:latin typeface="Times New Roman" panose="02020603050405020304" pitchFamily="18" charset="0"/>
                          <a:ea typeface="Calibri" panose="020F0502020204030204" pitchFamily="34" charset="0"/>
                          <a:cs typeface="Times New Roman" panose="02020603050405020304" pitchFamily="18" charset="0"/>
                        </a:rPr>
                        <a:t>+ DCs and IL-17+ CTLs in the kidneys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increased presence of tolerogenic DCs and Tregs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GB" sz="1200">
                          <a:effectLst/>
                          <a:latin typeface="Times New Roman" panose="02020603050405020304" pitchFamily="18" charset="0"/>
                          <a:ea typeface="Calibri" panose="020F0502020204030204" pitchFamily="34" charset="0"/>
                          <a:cs typeface="Times New Roman" panose="02020603050405020304" pitchFamily="18" charset="0"/>
                        </a:rPr>
                        <a:t>iNOS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123382">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ischemic brain injury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recovery of motor functions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reduction of infarct volume and brain </a:t>
                      </a:r>
                      <a:r>
                        <a:rPr lang="en-GB" sz="1200" dirty="0" err="1">
                          <a:effectLst/>
                          <a:latin typeface="Times New Roman" panose="02020603050405020304" pitchFamily="18" charset="0"/>
                          <a:ea typeface="Calibri" panose="020F0502020204030204" pitchFamily="34" charset="0"/>
                          <a:cs typeface="Times New Roman" panose="02020603050405020304" pitchFamily="18" charset="0"/>
                        </a:rPr>
                        <a:t>edema</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tissue inhibitor of metalloproteinase-1 (TIMP-1)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progranulin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insulin-like growth factor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brain-derived </a:t>
                      </a:r>
                      <a:r>
                        <a:rPr lang="en-US" sz="12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neurotrophic</a:t>
                      </a: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factor</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5763" marR="457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03594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0"/>
            <a:ext cx="12192000" cy="99060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eaLnBrk="1" hangingPunct="1"/>
            <a:r>
              <a:rPr lang="en-US" sz="3200" b="1" dirty="0">
                <a:solidFill>
                  <a:srgbClr val="000000"/>
                </a:solidFill>
                <a:latin typeface="Palatino Linotype" pitchFamily="18" charset="0"/>
              </a:rPr>
              <a:t>MSC-derived </a:t>
            </a:r>
            <a:r>
              <a:rPr lang="en-US" sz="3200" b="1" dirty="0" err="1">
                <a:solidFill>
                  <a:srgbClr val="000000"/>
                </a:solidFill>
                <a:latin typeface="Palatino Linotype" pitchFamily="18" charset="0"/>
              </a:rPr>
              <a:t>exosomes</a:t>
            </a:r>
            <a:r>
              <a:rPr lang="en-US" sz="3200" b="1" dirty="0">
                <a:solidFill>
                  <a:srgbClr val="000000"/>
                </a:solidFill>
                <a:latin typeface="Palatino Linotype" pitchFamily="18" charset="0"/>
              </a:rPr>
              <a:t> </a:t>
            </a:r>
            <a:r>
              <a:rPr lang="sr-Cyrl-RS" sz="3200" b="1" dirty="0">
                <a:solidFill>
                  <a:srgbClr val="000000"/>
                </a:solidFill>
                <a:latin typeface="Palatino Linotype" pitchFamily="18" charset="0"/>
              </a:rPr>
              <a:t>(</a:t>
            </a:r>
            <a:r>
              <a:rPr lang="en-US" sz="3200" b="1" dirty="0">
                <a:solidFill>
                  <a:srgbClr val="000000"/>
                </a:solidFill>
                <a:latin typeface="Palatino Linotype" pitchFamily="18" charset="0"/>
              </a:rPr>
              <a:t>MSC-</a:t>
            </a:r>
            <a:r>
              <a:rPr lang="en-US" sz="3200" b="1" dirty="0" err="1">
                <a:solidFill>
                  <a:srgbClr val="000000"/>
                </a:solidFill>
                <a:latin typeface="Palatino Linotype" pitchFamily="18" charset="0"/>
              </a:rPr>
              <a:t>Exos</a:t>
            </a:r>
            <a:r>
              <a:rPr lang="en-US" sz="3200" b="1" dirty="0">
                <a:solidFill>
                  <a:srgbClr val="000000"/>
                </a:solidFill>
                <a:latin typeface="Palatino Linotype" pitchFamily="18" charset="0"/>
              </a:rPr>
              <a:t>)</a:t>
            </a:r>
          </a:p>
        </p:txBody>
      </p:sp>
      <p:pic>
        <p:nvPicPr>
          <p:cNvPr id="3" name="Picture 2"/>
          <p:cNvPicPr>
            <a:picLocks noChangeAspect="1"/>
          </p:cNvPicPr>
          <p:nvPr/>
        </p:nvPicPr>
        <p:blipFill>
          <a:blip r:embed="rId2"/>
          <a:stretch>
            <a:fillRect/>
          </a:stretch>
        </p:blipFill>
        <p:spPr>
          <a:xfrm>
            <a:off x="2422961" y="1371600"/>
            <a:ext cx="7346079" cy="5176310"/>
          </a:xfrm>
          <a:prstGeom prst="rect">
            <a:avLst/>
          </a:prstGeom>
        </p:spPr>
      </p:pic>
    </p:spTree>
    <p:extLst>
      <p:ext uri="{BB962C8B-B14F-4D97-AF65-F5344CB8AC3E}">
        <p14:creationId xmlns:p14="http://schemas.microsoft.com/office/powerpoint/2010/main" val="3968815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0"/>
            <a:ext cx="12192000" cy="99060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eaLnBrk="1" hangingPunct="1"/>
            <a:r>
              <a:rPr lang="en-US" sz="3200" b="1" dirty="0">
                <a:solidFill>
                  <a:srgbClr val="000000"/>
                </a:solidFill>
                <a:latin typeface="Palatino Linotype" pitchFamily="18" charset="0"/>
              </a:rPr>
              <a:t>Isolation of MSC-</a:t>
            </a:r>
            <a:r>
              <a:rPr lang="en-US" sz="3200" b="1" dirty="0" err="1">
                <a:solidFill>
                  <a:srgbClr val="000000"/>
                </a:solidFill>
                <a:latin typeface="Palatino Linotype" pitchFamily="18" charset="0"/>
              </a:rPr>
              <a:t>Exos</a:t>
            </a:r>
            <a:endParaRPr lang="en-US" sz="3200" b="1" dirty="0">
              <a:solidFill>
                <a:srgbClr val="000000"/>
              </a:solidFill>
              <a:latin typeface="Palatino Linotype" pitchFamily="18" charset="0"/>
            </a:endParaRPr>
          </a:p>
        </p:txBody>
      </p:sp>
      <p:pic>
        <p:nvPicPr>
          <p:cNvPr id="3" name="Picture 2"/>
          <p:cNvPicPr>
            <a:picLocks noChangeAspect="1"/>
          </p:cNvPicPr>
          <p:nvPr/>
        </p:nvPicPr>
        <p:blipFill>
          <a:blip r:embed="rId2"/>
          <a:stretch>
            <a:fillRect/>
          </a:stretch>
        </p:blipFill>
        <p:spPr>
          <a:xfrm>
            <a:off x="2674961" y="990600"/>
            <a:ext cx="7250800" cy="5792109"/>
          </a:xfrm>
          <a:prstGeom prst="rect">
            <a:avLst/>
          </a:prstGeom>
        </p:spPr>
      </p:pic>
    </p:spTree>
    <p:extLst>
      <p:ext uri="{BB962C8B-B14F-4D97-AF65-F5344CB8AC3E}">
        <p14:creationId xmlns:p14="http://schemas.microsoft.com/office/powerpoint/2010/main" val="640833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69493" y="164261"/>
            <a:ext cx="8291796" cy="6693740"/>
          </a:xfrm>
          <a:prstGeom prst="rect">
            <a:avLst/>
          </a:prstGeom>
        </p:spPr>
      </p:pic>
    </p:spTree>
    <p:extLst>
      <p:ext uri="{BB962C8B-B14F-4D97-AF65-F5344CB8AC3E}">
        <p14:creationId xmlns:p14="http://schemas.microsoft.com/office/powerpoint/2010/main" val="3063771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16" y="1010744"/>
            <a:ext cx="10399593" cy="1754326"/>
          </a:xfrm>
          <a:prstGeom prst="rect">
            <a:avLst/>
          </a:prstGeom>
        </p:spPr>
        <p:txBody>
          <a:bodyPr wrap="square">
            <a:spAutoFit/>
          </a:bodyPr>
          <a:lstStyle/>
          <a:p>
            <a:pPr algn="just">
              <a:lnSpc>
                <a:spcPct val="200000"/>
              </a:lnSpc>
              <a:spcAft>
                <a:spcPts val="800"/>
              </a:spcAft>
            </a:pPr>
            <a:r>
              <a:rPr lang="en-US" dirty="0">
                <a:effectLst/>
                <a:latin typeface="Times New Roman" panose="02020603050405020304" pitchFamily="18" charset="0"/>
                <a:ea typeface="Calibri" panose="020F0502020204030204" pitchFamily="34" charset="0"/>
                <a:cs typeface="Times New Roman" panose="02020603050405020304" pitchFamily="18" charset="0"/>
              </a:rPr>
              <a:t>MSC-derived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exosomes</a:t>
            </a:r>
            <a:r>
              <a:rPr lang="en-US" dirty="0">
                <a:effectLst/>
                <a:latin typeface="Times New Roman" panose="02020603050405020304" pitchFamily="18" charset="0"/>
                <a:ea typeface="Calibri" panose="020F0502020204030204" pitchFamily="34" charset="0"/>
                <a:cs typeface="Times New Roman" panose="02020603050405020304" pitchFamily="18" charset="0"/>
              </a:rPr>
              <a:t> (MSC-</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Exos</a:t>
            </a:r>
            <a:r>
              <a:rPr lang="en-US" dirty="0">
                <a:effectLst/>
                <a:latin typeface="Times New Roman" panose="02020603050405020304" pitchFamily="18" charset="0"/>
                <a:ea typeface="Calibri" panose="020F0502020204030204" pitchFamily="34" charset="0"/>
                <a:cs typeface="Times New Roman" panose="02020603050405020304" pitchFamily="18" charset="0"/>
              </a:rPr>
              <a:t>) are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nano</a:t>
            </a:r>
            <a:r>
              <a:rPr lang="en-US" dirty="0">
                <a:effectLst/>
                <a:latin typeface="Times New Roman" panose="02020603050405020304" pitchFamily="18" charset="0"/>
                <a:ea typeface="Calibri" panose="020F0502020204030204" pitchFamily="34" charset="0"/>
                <a:cs typeface="Times New Roman" panose="02020603050405020304" pitchFamily="18" charset="0"/>
              </a:rPr>
              <a:t>-sized extracellular vesicles which contain all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neurotrophins</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immunoregulatory</a:t>
            </a:r>
            <a:r>
              <a:rPr lang="en-US" dirty="0">
                <a:effectLst/>
                <a:latin typeface="Times New Roman" panose="02020603050405020304" pitchFamily="18" charset="0"/>
                <a:ea typeface="Calibri" panose="020F0502020204030204" pitchFamily="34" charset="0"/>
                <a:cs typeface="Times New Roman" panose="02020603050405020304" pitchFamily="18" charset="0"/>
              </a:rPr>
              <a:t> and </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angiomodulatory</a:t>
            </a:r>
            <a:r>
              <a:rPr lang="en-US" dirty="0">
                <a:effectLst/>
                <a:latin typeface="Times New Roman" panose="02020603050405020304" pitchFamily="18" charset="0"/>
                <a:ea typeface="Calibri" panose="020F0502020204030204" pitchFamily="34" charset="0"/>
                <a:cs typeface="Times New Roman" panose="02020603050405020304" pitchFamily="18" charset="0"/>
              </a:rPr>
              <a:t> factors secreted by their parental MSCs. As cell free products, MSC-</a:t>
            </a:r>
            <a:r>
              <a:rPr lang="en-US" dirty="0" err="1">
                <a:effectLst/>
                <a:latin typeface="Times New Roman" panose="02020603050405020304" pitchFamily="18" charset="0"/>
                <a:ea typeface="Calibri" panose="020F0502020204030204" pitchFamily="34" charset="0"/>
                <a:cs typeface="Times New Roman" panose="02020603050405020304" pitchFamily="18" charset="0"/>
              </a:rPr>
              <a:t>Exos</a:t>
            </a:r>
            <a:r>
              <a:rPr lang="en-US" dirty="0">
                <a:effectLst/>
                <a:latin typeface="Times New Roman" panose="02020603050405020304" pitchFamily="18" charset="0"/>
                <a:ea typeface="Calibri" panose="020F0502020204030204" pitchFamily="34" charset="0"/>
                <a:cs typeface="Times New Roman" panose="02020603050405020304" pitchFamily="18" charset="0"/>
              </a:rPr>
              <a:t> address all safety concerns related to the transplantation of MSCs.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txBox="1">
            <a:spLocks noChangeArrowheads="1"/>
          </p:cNvSpPr>
          <p:nvPr/>
        </p:nvSpPr>
        <p:spPr bwMode="auto">
          <a:xfrm>
            <a:off x="0" y="0"/>
            <a:ext cx="12192000" cy="99060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eaLnBrk="1" hangingPunct="1"/>
            <a:r>
              <a:rPr lang="en-US" sz="3200" b="1" dirty="0">
                <a:solidFill>
                  <a:srgbClr val="000000"/>
                </a:solidFill>
                <a:latin typeface="Palatino Linotype" pitchFamily="18" charset="0"/>
              </a:rPr>
              <a:t>MSC-</a:t>
            </a:r>
            <a:r>
              <a:rPr lang="en-US" sz="3200" b="1" dirty="0" err="1">
                <a:solidFill>
                  <a:srgbClr val="000000"/>
                </a:solidFill>
                <a:latin typeface="Palatino Linotype" pitchFamily="18" charset="0"/>
              </a:rPr>
              <a:t>Exos</a:t>
            </a:r>
            <a:endParaRPr lang="en-US" sz="3200" b="1" dirty="0">
              <a:solidFill>
                <a:srgbClr val="000000"/>
              </a:solidFill>
              <a:latin typeface="Palatino Linotype" pitchFamily="18" charset="0"/>
            </a:endParaRPr>
          </a:p>
        </p:txBody>
      </p:sp>
      <p:pic>
        <p:nvPicPr>
          <p:cNvPr id="4" name="Picture 3"/>
          <p:cNvPicPr>
            <a:picLocks noChangeAspect="1"/>
          </p:cNvPicPr>
          <p:nvPr/>
        </p:nvPicPr>
        <p:blipFill>
          <a:blip r:embed="rId2"/>
          <a:stretch>
            <a:fillRect/>
          </a:stretch>
        </p:blipFill>
        <p:spPr>
          <a:xfrm>
            <a:off x="6005016" y="2939765"/>
            <a:ext cx="6009564" cy="3918235"/>
          </a:xfrm>
          <a:prstGeom prst="rect">
            <a:avLst/>
          </a:prstGeom>
        </p:spPr>
      </p:pic>
      <p:sp>
        <p:nvSpPr>
          <p:cNvPr id="5" name="Rectangle 4"/>
          <p:cNvSpPr/>
          <p:nvPr/>
        </p:nvSpPr>
        <p:spPr>
          <a:xfrm>
            <a:off x="204716" y="3066544"/>
            <a:ext cx="5677469" cy="3831818"/>
          </a:xfrm>
          <a:prstGeom prst="rect">
            <a:avLst/>
          </a:prstGeom>
        </p:spPr>
        <p:txBody>
          <a:bodyPr wrap="square">
            <a:spAutoFit/>
          </a:bodyPr>
          <a:lstStyle/>
          <a:p>
            <a:pPr algn="just">
              <a:lnSpc>
                <a:spcPct val="150000"/>
              </a:lnSpc>
            </a:pPr>
            <a:r>
              <a:rPr lang="en-US" dirty="0"/>
              <a:t>MSC-</a:t>
            </a:r>
            <a:r>
              <a:rPr lang="en-US" dirty="0" err="1"/>
              <a:t>Exos</a:t>
            </a:r>
            <a:r>
              <a:rPr lang="en-US" dirty="0"/>
              <a:t> are cup-shaped extracellular vesicles that express CD105, CD29, CD73, CD44, CD9, CD81, TSG101, </a:t>
            </a:r>
            <a:r>
              <a:rPr lang="en-US" dirty="0" err="1"/>
              <a:t>Calnexin</a:t>
            </a:r>
            <a:r>
              <a:rPr lang="en-US" dirty="0"/>
              <a:t>, and lack expression of CD34, IgG1, IgG2b, CD11b, CD45, molecules which are present on the membranes of endothelial cells (ECs) and leucocytes. </a:t>
            </a:r>
          </a:p>
          <a:p>
            <a:pPr algn="just">
              <a:lnSpc>
                <a:spcPct val="150000"/>
              </a:lnSpc>
            </a:pPr>
            <a:r>
              <a:rPr lang="en-US" dirty="0"/>
              <a:t>Due to </a:t>
            </a:r>
            <a:r>
              <a:rPr lang="en-US" dirty="0" err="1"/>
              <a:t>nano</a:t>
            </a:r>
            <a:r>
              <a:rPr lang="en-US" dirty="0"/>
              <a:t>-sized dimension and bilayer lipid envelope, MSC-</a:t>
            </a:r>
            <a:r>
              <a:rPr lang="en-US" dirty="0" err="1"/>
              <a:t>Exos</a:t>
            </a:r>
            <a:r>
              <a:rPr lang="en-US" dirty="0"/>
              <a:t> easily bypass blood-brain and blood-retinal barriers and deliver their cargo directly into the ECs, immune cells and injured neurons and retinal cells . </a:t>
            </a:r>
          </a:p>
        </p:txBody>
      </p:sp>
    </p:spTree>
    <p:extLst>
      <p:ext uri="{BB962C8B-B14F-4D97-AF65-F5344CB8AC3E}">
        <p14:creationId xmlns:p14="http://schemas.microsoft.com/office/powerpoint/2010/main" val="1814320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0"/>
            <a:ext cx="12192000" cy="99060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eaLnBrk="1" hangingPunct="1"/>
            <a:r>
              <a:rPr lang="en-US" sz="3200" b="1" dirty="0">
                <a:solidFill>
                  <a:srgbClr val="000000"/>
                </a:solidFill>
                <a:latin typeface="Palatino Linotype" pitchFamily="18" charset="0"/>
              </a:rPr>
              <a:t>Therapeutic potential of MSC-</a:t>
            </a:r>
            <a:r>
              <a:rPr lang="en-US" sz="3200" b="1" dirty="0" err="1">
                <a:solidFill>
                  <a:srgbClr val="000000"/>
                </a:solidFill>
                <a:latin typeface="Palatino Linotype" pitchFamily="18" charset="0"/>
              </a:rPr>
              <a:t>Exos</a:t>
            </a:r>
            <a:endParaRPr lang="en-US" sz="3200" b="1" dirty="0">
              <a:solidFill>
                <a:srgbClr val="000000"/>
              </a:solidFill>
              <a:latin typeface="Palatino Linotype" pitchFamily="18" charset="0"/>
            </a:endParaRPr>
          </a:p>
        </p:txBody>
      </p:sp>
      <p:sp>
        <p:nvSpPr>
          <p:cNvPr id="3" name="Rectangle 2"/>
          <p:cNvSpPr/>
          <p:nvPr/>
        </p:nvSpPr>
        <p:spPr>
          <a:xfrm>
            <a:off x="643719" y="1673538"/>
            <a:ext cx="10904561" cy="4801314"/>
          </a:xfrm>
          <a:prstGeom prst="rect">
            <a:avLst/>
          </a:prstGeom>
        </p:spPr>
        <p:txBody>
          <a:bodyPr wrap="square">
            <a:spAutoFit/>
          </a:bodyPr>
          <a:lstStyle/>
          <a:p>
            <a:r>
              <a:rPr lang="en-US" dirty="0"/>
              <a:t>More than 370 proteins were found in MSC-</a:t>
            </a:r>
            <a:r>
              <a:rPr lang="en-US" dirty="0" err="1"/>
              <a:t>Exos</a:t>
            </a:r>
            <a:r>
              <a:rPr lang="en-US" dirty="0"/>
              <a:t>. </a:t>
            </a:r>
          </a:p>
          <a:p>
            <a:r>
              <a:rPr lang="en-US" dirty="0"/>
              <a:t>MSC-</a:t>
            </a:r>
            <a:r>
              <a:rPr lang="en-US" dirty="0" err="1"/>
              <a:t>Exos</a:t>
            </a:r>
            <a:r>
              <a:rPr lang="en-US" dirty="0"/>
              <a:t> contain proteins that modulate neurodevelopment and lymphocyte activation (ADAM9, ADAM10, CACNA2D1, NOTCH2), </a:t>
            </a:r>
          </a:p>
          <a:p>
            <a:r>
              <a:rPr lang="en-US" dirty="0"/>
              <a:t>repair and regeneration of injured tissues (WNT4, PAI-1, matrix metalloproteinase (MMP)-2 and 9) and are enriched in proteins that regulate oxidative stress (ATP2B1, ATP1A1, </a:t>
            </a:r>
            <a:r>
              <a:rPr lang="en-US" dirty="0" err="1"/>
              <a:t>peroxiredoxin</a:t>
            </a:r>
            <a:r>
              <a:rPr lang="en-US" dirty="0"/>
              <a:t> (PRDX)-1,-2,-4,-6) [27]. </a:t>
            </a:r>
          </a:p>
          <a:p>
            <a:endParaRPr lang="en-US" dirty="0"/>
          </a:p>
          <a:p>
            <a:r>
              <a:rPr lang="en-US" dirty="0"/>
              <a:t>MSC-</a:t>
            </a:r>
            <a:r>
              <a:rPr lang="en-US" dirty="0" err="1"/>
              <a:t>Exos</a:t>
            </a:r>
            <a:r>
              <a:rPr lang="en-US" dirty="0"/>
              <a:t> also contain </a:t>
            </a:r>
            <a:r>
              <a:rPr lang="en-US" dirty="0" err="1"/>
              <a:t>neurotrophins</a:t>
            </a:r>
            <a:r>
              <a:rPr lang="en-US" dirty="0"/>
              <a:t> (glial cell-derived </a:t>
            </a:r>
            <a:r>
              <a:rPr lang="en-US" dirty="0" err="1"/>
              <a:t>neurotrophic</a:t>
            </a:r>
            <a:r>
              <a:rPr lang="en-US" dirty="0"/>
              <a:t> factor (GDNF), fibroblast growth factor-1 (FGF-1), brain-derived </a:t>
            </a:r>
            <a:r>
              <a:rPr lang="en-US" dirty="0" err="1"/>
              <a:t>neurotrophic</a:t>
            </a:r>
            <a:r>
              <a:rPr lang="en-US" dirty="0"/>
              <a:t> factor (BDNF), insulin-like growth factor-1 (IGF-1) and neural growth factor (NGF)), which provide trophic support to injured neurons and promote axonal regeneration.</a:t>
            </a:r>
          </a:p>
          <a:p>
            <a:r>
              <a:rPr lang="en-US" dirty="0"/>
              <a:t> </a:t>
            </a:r>
          </a:p>
          <a:p>
            <a:r>
              <a:rPr lang="en-US" dirty="0"/>
              <a:t>Additionally, large number of </a:t>
            </a:r>
            <a:r>
              <a:rPr lang="en-US" dirty="0" err="1"/>
              <a:t>immunoregulatory</a:t>
            </a:r>
            <a:r>
              <a:rPr lang="en-US" dirty="0"/>
              <a:t> proteins are found in MSC-</a:t>
            </a:r>
            <a:r>
              <a:rPr lang="en-US" dirty="0" err="1"/>
              <a:t>Exos</a:t>
            </a:r>
            <a:r>
              <a:rPr lang="en-US" dirty="0"/>
              <a:t>. </a:t>
            </a:r>
          </a:p>
          <a:p>
            <a:r>
              <a:rPr lang="en-US" dirty="0"/>
              <a:t>MSC-</a:t>
            </a:r>
            <a:r>
              <a:rPr lang="en-US" dirty="0" err="1"/>
              <a:t>Exo</a:t>
            </a:r>
            <a:r>
              <a:rPr lang="en-US" dirty="0"/>
              <a:t>-sourced TGF-β and NO induce cell cycle arrest and inhibit expansion of effector Th1 and Th17 lymphocytes, </a:t>
            </a:r>
            <a:r>
              <a:rPr lang="en-US" dirty="0" err="1"/>
              <a:t>indoleamine</a:t>
            </a:r>
            <a:r>
              <a:rPr lang="en-US" dirty="0"/>
              <a:t> 2,3-dioxygenase (IDO) promotes generation and proliferation of immunosuppressive FoxP3-expressing </a:t>
            </a:r>
            <a:r>
              <a:rPr lang="en-US" dirty="0" err="1"/>
              <a:t>Tregs</a:t>
            </a:r>
            <a:r>
              <a:rPr lang="en-US" dirty="0"/>
              <a:t>, hemeoxygenase-1 (HO-1), prostaglandin E2 (PGE2), IL-10, IL-35 and IL-1 receptor antagonist (IL-1Ra) generate </a:t>
            </a:r>
            <a:r>
              <a:rPr lang="en-US" dirty="0" err="1"/>
              <a:t>tolerogenic</a:t>
            </a:r>
            <a:r>
              <a:rPr lang="en-US" dirty="0"/>
              <a:t> and immunosuppressive phenotype in DCs, microglia and macrophages and create immunosuppressive environment that inhibit inflammation in injured neural and retinal tissue .   </a:t>
            </a:r>
          </a:p>
          <a:p>
            <a:endParaRPr lang="en-US" dirty="0"/>
          </a:p>
        </p:txBody>
      </p:sp>
    </p:spTree>
    <p:extLst>
      <p:ext uri="{BB962C8B-B14F-4D97-AF65-F5344CB8AC3E}">
        <p14:creationId xmlns:p14="http://schemas.microsoft.com/office/powerpoint/2010/main" val="3494897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7460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0"/>
            <a:ext cx="12192000" cy="990600"/>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a:lstStyle>
          <a:p>
            <a:pPr eaLnBrk="1" hangingPunct="1"/>
            <a:r>
              <a:rPr lang="en-US" sz="3200" b="1" dirty="0">
                <a:solidFill>
                  <a:srgbClr val="000000"/>
                </a:solidFill>
                <a:latin typeface="Palatino Linotype" pitchFamily="18" charset="0"/>
              </a:rPr>
              <a:t>MSC-</a:t>
            </a:r>
            <a:r>
              <a:rPr lang="en-US" sz="3200" b="1" dirty="0" err="1">
                <a:solidFill>
                  <a:srgbClr val="000000"/>
                </a:solidFill>
                <a:latin typeface="Palatino Linotype" pitchFamily="18" charset="0"/>
              </a:rPr>
              <a:t>miRNAs</a:t>
            </a:r>
            <a:endParaRPr lang="en-US" sz="3200" b="1" dirty="0">
              <a:solidFill>
                <a:srgbClr val="000000"/>
              </a:solidFill>
              <a:latin typeface="Palatino Linotype" pitchFamily="18" charset="0"/>
            </a:endParaRPr>
          </a:p>
        </p:txBody>
      </p:sp>
      <p:sp>
        <p:nvSpPr>
          <p:cNvPr id="3" name="Rectangle 2"/>
          <p:cNvSpPr/>
          <p:nvPr/>
        </p:nvSpPr>
        <p:spPr>
          <a:xfrm>
            <a:off x="65964" y="1271492"/>
            <a:ext cx="6030036" cy="5355312"/>
          </a:xfrm>
          <a:prstGeom prst="rect">
            <a:avLst/>
          </a:prstGeom>
        </p:spPr>
        <p:txBody>
          <a:bodyPr wrap="square">
            <a:spAutoFit/>
          </a:bodyPr>
          <a:lstStyle/>
          <a:p>
            <a:r>
              <a:rPr lang="en-US" dirty="0"/>
              <a:t>As determined by </a:t>
            </a:r>
            <a:r>
              <a:rPr lang="en-US" dirty="0" err="1"/>
              <a:t>transcriptome</a:t>
            </a:r>
            <a:r>
              <a:rPr lang="en-US" dirty="0"/>
              <a:t> and multi-</a:t>
            </a:r>
            <a:r>
              <a:rPr lang="en-US" dirty="0" err="1"/>
              <a:t>omics</a:t>
            </a:r>
            <a:r>
              <a:rPr lang="en-US" dirty="0"/>
              <a:t> sequencing technologies, MSC-</a:t>
            </a:r>
            <a:r>
              <a:rPr lang="en-US" dirty="0" err="1"/>
              <a:t>Exos</a:t>
            </a:r>
            <a:r>
              <a:rPr lang="en-US" dirty="0"/>
              <a:t> are enriched with bioactive molecules (microRNAs (</a:t>
            </a:r>
            <a:r>
              <a:rPr lang="en-US" dirty="0" err="1"/>
              <a:t>miRNAs</a:t>
            </a:r>
            <a:r>
              <a:rPr lang="en-US" dirty="0"/>
              <a:t>), enzymes, cytokines, </a:t>
            </a:r>
            <a:r>
              <a:rPr lang="en-US" dirty="0" err="1"/>
              <a:t>chemokines</a:t>
            </a:r>
            <a:r>
              <a:rPr lang="en-US" dirty="0"/>
              <a:t>, </a:t>
            </a:r>
            <a:r>
              <a:rPr lang="en-US" dirty="0" err="1"/>
              <a:t>immunoregulatory</a:t>
            </a:r>
            <a:r>
              <a:rPr lang="en-US" dirty="0"/>
              <a:t>, trophic and growth factors), that are responsible for MSC-</a:t>
            </a:r>
            <a:r>
              <a:rPr lang="en-US" dirty="0" err="1"/>
              <a:t>Exo</a:t>
            </a:r>
            <a:r>
              <a:rPr lang="en-US" dirty="0"/>
              <a:t>-dependent beneficial effects in inflamed and injured tissues.</a:t>
            </a:r>
          </a:p>
          <a:p>
            <a:endParaRPr lang="en-US" dirty="0"/>
          </a:p>
          <a:p>
            <a:r>
              <a:rPr lang="en-US" dirty="0"/>
              <a:t>MSC-</a:t>
            </a:r>
            <a:r>
              <a:rPr lang="en-US" dirty="0" err="1"/>
              <a:t>Exos</a:t>
            </a:r>
            <a:r>
              <a:rPr lang="en-US" dirty="0"/>
              <a:t> contain large number of </a:t>
            </a:r>
            <a:r>
              <a:rPr lang="en-US" dirty="0" err="1"/>
              <a:t>miRNAs</a:t>
            </a:r>
            <a:r>
              <a:rPr lang="en-US" dirty="0"/>
              <a:t> which incorporate into the RNA-induced silencing complex and effectively inhibit gene expression. </a:t>
            </a:r>
          </a:p>
          <a:p>
            <a:r>
              <a:rPr lang="en-US" dirty="0"/>
              <a:t>Among more than 170 different </a:t>
            </a:r>
            <a:r>
              <a:rPr lang="en-US" dirty="0" err="1"/>
              <a:t>miRNAs</a:t>
            </a:r>
            <a:r>
              <a:rPr lang="en-US" dirty="0"/>
              <a:t>, which are found in </a:t>
            </a:r>
            <a:r>
              <a:rPr lang="en-US" dirty="0" err="1"/>
              <a:t>exosomes</a:t>
            </a:r>
            <a:r>
              <a:rPr lang="en-US" dirty="0"/>
              <a:t> from different stem cell sources, </a:t>
            </a:r>
          </a:p>
          <a:p>
            <a:r>
              <a:rPr lang="en-US" dirty="0"/>
              <a:t>MSC-</a:t>
            </a:r>
            <a:r>
              <a:rPr lang="en-US" dirty="0" err="1"/>
              <a:t>Exo</a:t>
            </a:r>
            <a:r>
              <a:rPr lang="en-US" dirty="0"/>
              <a:t>-sourced miR-486-5p regulate neurogenesis and brain development, </a:t>
            </a:r>
          </a:p>
          <a:p>
            <a:r>
              <a:rPr lang="en-US" dirty="0"/>
              <a:t>miR-10a-5p and miR-10b-5p prevent apoptosis of injured cells,</a:t>
            </a:r>
          </a:p>
          <a:p>
            <a:r>
              <a:rPr lang="en-US" dirty="0"/>
              <a:t>miR-191-5p facilitates cell viability and inhibited apoptosis,</a:t>
            </a:r>
          </a:p>
          <a:p>
            <a:r>
              <a:rPr lang="en-US" dirty="0"/>
              <a:t>miR222-3p regulates angiogenesis </a:t>
            </a:r>
          </a:p>
          <a:p>
            <a:r>
              <a:rPr lang="en-US" dirty="0"/>
              <a:t>and miR146a down-regulates expression of IFN-γ in Th1 lymphocytes. </a:t>
            </a:r>
          </a:p>
        </p:txBody>
      </p:sp>
      <p:pic>
        <p:nvPicPr>
          <p:cNvPr id="5" name="Picture 4"/>
          <p:cNvPicPr>
            <a:picLocks noChangeAspect="1"/>
          </p:cNvPicPr>
          <p:nvPr/>
        </p:nvPicPr>
        <p:blipFill>
          <a:blip r:embed="rId2"/>
          <a:stretch>
            <a:fillRect/>
          </a:stretch>
        </p:blipFill>
        <p:spPr>
          <a:xfrm>
            <a:off x="6271886" y="1483594"/>
            <a:ext cx="5779087" cy="4931107"/>
          </a:xfrm>
          <a:prstGeom prst="rect">
            <a:avLst/>
          </a:prstGeom>
        </p:spPr>
      </p:pic>
    </p:spTree>
    <p:extLst>
      <p:ext uri="{BB962C8B-B14F-4D97-AF65-F5344CB8AC3E}">
        <p14:creationId xmlns:p14="http://schemas.microsoft.com/office/powerpoint/2010/main" val="298898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4229897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023582"/>
          </a:xfrm>
          <a:solidFill>
            <a:schemeClr val="accent1">
              <a:lumMod val="20000"/>
              <a:lumOff val="80000"/>
            </a:schemeClr>
          </a:solidFill>
        </p:spPr>
        <p:txBody>
          <a:bodyPr>
            <a:normAutofit/>
          </a:bodyPr>
          <a:lstStyle/>
          <a:p>
            <a:pPr algn="ctr"/>
            <a:r>
              <a:rPr lang="en-US" sz="3200" dirty="0"/>
              <a:t>Therapeutic potential of MSCs in the treatment of diabetes type 1</a:t>
            </a:r>
          </a:p>
        </p:txBody>
      </p:sp>
      <p:sp>
        <p:nvSpPr>
          <p:cNvPr id="3" name="Content Placeholder 2"/>
          <p:cNvSpPr>
            <a:spLocks noGrp="1"/>
          </p:cNvSpPr>
          <p:nvPr>
            <p:ph idx="1"/>
          </p:nvPr>
        </p:nvSpPr>
        <p:spPr>
          <a:xfrm>
            <a:off x="838200" y="1255594"/>
            <a:ext cx="10515600" cy="5486400"/>
          </a:xfrm>
        </p:spPr>
        <p:txBody>
          <a:bodyPr>
            <a:normAutofit fontScale="70000" lnSpcReduction="20000"/>
          </a:bodyPr>
          <a:lstStyle/>
          <a:p>
            <a:r>
              <a:rPr lang="en-US" sz="2900" dirty="0"/>
              <a:t>Diabetes mellitus is a chronic metabolic disorder characterized by high blood glucose levels due to inadequate insulin production or impaired insulin function. </a:t>
            </a:r>
          </a:p>
          <a:p>
            <a:endParaRPr lang="en-US" sz="2900" dirty="0"/>
          </a:p>
          <a:p>
            <a:r>
              <a:rPr lang="en-US" sz="2900" dirty="0"/>
              <a:t>The therapeutic potential of MSCs in the treatment of diabetes mellitus holds promise due to their unique properties and capabilities.</a:t>
            </a:r>
          </a:p>
          <a:p>
            <a:endParaRPr lang="en-US" sz="2900" dirty="0"/>
          </a:p>
          <a:p>
            <a:r>
              <a:rPr lang="en-US" sz="2900" dirty="0"/>
              <a:t>MSCs possess </a:t>
            </a:r>
            <a:r>
              <a:rPr lang="en-US" sz="2900" dirty="0" err="1"/>
              <a:t>immunomodulatory</a:t>
            </a:r>
            <a:r>
              <a:rPr lang="en-US" sz="2900" dirty="0"/>
              <a:t> properties, meaning they can regulate and modulate the immune response. In type 1 diabetes, the immune system mistakenly attacks and destroys insulin-producing cells in the pancreas. MSCs have the ability to suppress this immune response, potentially preventing further destruction of pancreatic cells and preserving insulin production.</a:t>
            </a:r>
          </a:p>
          <a:p>
            <a:endParaRPr lang="en-US" sz="2900" dirty="0"/>
          </a:p>
          <a:p>
            <a:r>
              <a:rPr lang="en-US" sz="2900" dirty="0"/>
              <a:t>MSCs have the potential to differentiate into insulin-producing cells, similar to beta cells in the pancreas. This ability opens up the possibility of using MSCs as a source for generating new insulin-producing cells, which could be transplanted into the patient's pancreas or other suitable locations to restore normal insulin production.</a:t>
            </a:r>
          </a:p>
          <a:p>
            <a:endParaRPr lang="en-US" sz="2900" dirty="0"/>
          </a:p>
          <a:p>
            <a:r>
              <a:rPr lang="en-US" sz="2900" dirty="0"/>
              <a:t>Diabetes can lead to impaired blood flow and reduced oxygen supply to various tissues, including the pancreas. MSCs have the capacity to promote the formation of new blood vessels through a process called neovascularization. By enhancing blood flow and oxygen delivery, MSCs may help improve the function and survival of pancreatic cells.</a:t>
            </a:r>
          </a:p>
          <a:p>
            <a:endParaRPr lang="en-US" dirty="0"/>
          </a:p>
        </p:txBody>
      </p:sp>
    </p:spTree>
    <p:extLst>
      <p:ext uri="{BB962C8B-B14F-4D97-AF65-F5344CB8AC3E}">
        <p14:creationId xmlns:p14="http://schemas.microsoft.com/office/powerpoint/2010/main" val="2611562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lstStyle/>
          <a:p>
            <a:pPr algn="ctr"/>
            <a:r>
              <a:rPr lang="en-US" dirty="0"/>
              <a:t>Therapy of autoimmune diseases</a:t>
            </a:r>
          </a:p>
        </p:txBody>
      </p:sp>
      <p:sp>
        <p:nvSpPr>
          <p:cNvPr id="3" name="Content Placeholder 2"/>
          <p:cNvSpPr>
            <a:spLocks noGrp="1"/>
          </p:cNvSpPr>
          <p:nvPr>
            <p:ph idx="1"/>
          </p:nvPr>
        </p:nvSpPr>
        <p:spPr/>
        <p:txBody>
          <a:bodyPr>
            <a:normAutofit fontScale="92500" lnSpcReduction="20000"/>
          </a:bodyPr>
          <a:lstStyle/>
          <a:p>
            <a:r>
              <a:rPr lang="en-US" dirty="0"/>
              <a:t>Therapy of autoimmune diseases include the use of corticosteroids, immunosuppressive and anti-inflammatory drugs, </a:t>
            </a:r>
            <a:r>
              <a:rPr lang="en-US" dirty="0" err="1"/>
              <a:t>plasmapheresis</a:t>
            </a:r>
            <a:r>
              <a:rPr lang="en-US" dirty="0"/>
              <a:t>, etc.</a:t>
            </a:r>
          </a:p>
          <a:p>
            <a:r>
              <a:rPr lang="en-US" dirty="0"/>
              <a:t>Epidemiological studies revealed a significant increase in the incidence of autoimmune and inflammatory diseases during the last two decades.</a:t>
            </a:r>
          </a:p>
          <a:p>
            <a:r>
              <a:rPr lang="en-US" dirty="0"/>
              <a:t>Accordingly, the total number of patients taking immunosuppressive drugs has been continuously increasing.</a:t>
            </a:r>
          </a:p>
          <a:p>
            <a:r>
              <a:rPr lang="en-US" dirty="0"/>
              <a:t>Long-term administration of immunosuppressive medications is inevitably associated with increased risk of infection and malignancy due to the sustained suppression of anti-microbial and anti-tumor immunity.</a:t>
            </a:r>
          </a:p>
          <a:p>
            <a:r>
              <a:rPr lang="en-US" dirty="0"/>
              <a:t>Therefore, new therapeutic agents, which could suppress detrimental immune response without causing life-threatening immunosuppression are urgently needed for the treatment of autoimmune and inflammatory diseases.  </a:t>
            </a:r>
          </a:p>
        </p:txBody>
      </p:sp>
    </p:spTree>
    <p:extLst>
      <p:ext uri="{BB962C8B-B14F-4D97-AF65-F5344CB8AC3E}">
        <p14:creationId xmlns:p14="http://schemas.microsoft.com/office/powerpoint/2010/main" val="1775955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023582"/>
          </a:xfrm>
          <a:solidFill>
            <a:schemeClr val="accent1">
              <a:lumMod val="20000"/>
              <a:lumOff val="80000"/>
            </a:schemeClr>
          </a:solidFill>
        </p:spPr>
        <p:txBody>
          <a:bodyPr>
            <a:normAutofit/>
          </a:bodyPr>
          <a:lstStyle/>
          <a:p>
            <a:pPr algn="ctr"/>
            <a:r>
              <a:rPr lang="en-US" sz="3200" dirty="0"/>
              <a:t>Therapeutic potential of MSCs in the treatment of diabetes type 1</a:t>
            </a:r>
          </a:p>
        </p:txBody>
      </p:sp>
      <p:sp>
        <p:nvSpPr>
          <p:cNvPr id="3" name="Content Placeholder 2"/>
          <p:cNvSpPr>
            <a:spLocks noGrp="1"/>
          </p:cNvSpPr>
          <p:nvPr>
            <p:ph idx="1"/>
          </p:nvPr>
        </p:nvSpPr>
        <p:spPr/>
        <p:txBody>
          <a:bodyPr>
            <a:normAutofit fontScale="77500" lnSpcReduction="20000"/>
          </a:bodyPr>
          <a:lstStyle/>
          <a:p>
            <a:pPr marL="0" indent="0">
              <a:buNone/>
            </a:pPr>
            <a:endParaRPr lang="en-US" dirty="0"/>
          </a:p>
          <a:p>
            <a:r>
              <a:rPr lang="en-US" dirty="0"/>
              <a:t>Chronic inflammation plays a significant role in the development and progression of diabetes. MSCs have anti-inflammatory properties and can secrete anti-inflammatory factors that help reduce inflammation in the body. By mitigating inflammation, MSCs may help protect pancreatic cells from damage and improve overall glycemic control.</a:t>
            </a:r>
          </a:p>
          <a:p>
            <a:endParaRPr lang="en-US" dirty="0"/>
          </a:p>
          <a:p>
            <a:r>
              <a:rPr lang="en-US" dirty="0"/>
              <a:t>Diabetes is associated with increased oxidative stress, which can damage cells and contribute to disease progression. MSCs possess antioxidant properties and can produce enzymes that scavenge harmful free radicals, protecting cells from oxidative damage.</a:t>
            </a:r>
          </a:p>
          <a:p>
            <a:endParaRPr lang="en-US" dirty="0"/>
          </a:p>
          <a:p>
            <a:r>
              <a:rPr lang="en-US" dirty="0"/>
              <a:t>Further research is needed to confirm their therapeutic potential. Clinical trials are underway to evaluate the safety and efficacy of MSC-based therapies for diabetes, and the results will provide valuable insights into their potential as a viable treatment option.</a:t>
            </a:r>
          </a:p>
        </p:txBody>
      </p:sp>
    </p:spTree>
    <p:extLst>
      <p:ext uri="{BB962C8B-B14F-4D97-AF65-F5344CB8AC3E}">
        <p14:creationId xmlns:p14="http://schemas.microsoft.com/office/powerpoint/2010/main" val="934540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35976" y="0"/>
            <a:ext cx="6313463" cy="6808018"/>
          </a:xfrm>
          <a:prstGeom prst="rect">
            <a:avLst/>
          </a:prstGeom>
        </p:spPr>
      </p:pic>
      <p:sp>
        <p:nvSpPr>
          <p:cNvPr id="7" name="Rectangle 6"/>
          <p:cNvSpPr/>
          <p:nvPr/>
        </p:nvSpPr>
        <p:spPr>
          <a:xfrm>
            <a:off x="8481122" y="6246842"/>
            <a:ext cx="3118161" cy="369332"/>
          </a:xfrm>
          <a:prstGeom prst="rect">
            <a:avLst/>
          </a:prstGeom>
        </p:spPr>
        <p:txBody>
          <a:bodyPr wrap="none">
            <a:spAutoFit/>
          </a:bodyPr>
          <a:lstStyle/>
          <a:p>
            <a:r>
              <a:rPr lang="en-US" dirty="0"/>
              <a:t>DOI: 10.1186/1423-0127-19-47</a:t>
            </a:r>
          </a:p>
        </p:txBody>
      </p:sp>
    </p:spTree>
    <p:extLst>
      <p:ext uri="{BB962C8B-B14F-4D97-AF65-F5344CB8AC3E}">
        <p14:creationId xmlns:p14="http://schemas.microsoft.com/office/powerpoint/2010/main" val="2514019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187356" y="944562"/>
            <a:ext cx="8802805" cy="5690343"/>
          </a:xfrm>
          <a:prstGeom prst="rect">
            <a:avLst/>
          </a:prstGeom>
        </p:spPr>
      </p:pic>
      <p:sp>
        <p:nvSpPr>
          <p:cNvPr id="8" name="Rectangle 7"/>
          <p:cNvSpPr/>
          <p:nvPr/>
        </p:nvSpPr>
        <p:spPr>
          <a:xfrm>
            <a:off x="3037909" y="6488668"/>
            <a:ext cx="5788636" cy="369332"/>
          </a:xfrm>
          <a:prstGeom prst="rect">
            <a:avLst/>
          </a:prstGeom>
        </p:spPr>
        <p:txBody>
          <a:bodyPr wrap="none">
            <a:spAutoFit/>
          </a:bodyPr>
          <a:lstStyle/>
          <a:p>
            <a:r>
              <a:rPr lang="en-US" dirty="0"/>
              <a:t>https://www.advbiores.net/text.asp?2014/3/1/266/148247</a:t>
            </a:r>
          </a:p>
        </p:txBody>
      </p:sp>
      <p:sp>
        <p:nvSpPr>
          <p:cNvPr id="5" name="Title 1"/>
          <p:cNvSpPr>
            <a:spLocks noGrp="1"/>
          </p:cNvSpPr>
          <p:nvPr>
            <p:ph type="title"/>
          </p:nvPr>
        </p:nvSpPr>
        <p:spPr>
          <a:xfrm>
            <a:off x="0" y="1"/>
            <a:ext cx="12192000" cy="1023582"/>
          </a:xfrm>
          <a:solidFill>
            <a:schemeClr val="accent1">
              <a:lumMod val="20000"/>
              <a:lumOff val="80000"/>
            </a:schemeClr>
          </a:solidFill>
        </p:spPr>
        <p:txBody>
          <a:bodyPr>
            <a:normAutofit/>
          </a:bodyPr>
          <a:lstStyle/>
          <a:p>
            <a:pPr algn="ctr"/>
            <a:r>
              <a:rPr lang="en-US" sz="3200" dirty="0"/>
              <a:t>Therapeutic potential of MSCs in the treatment of diabetes type 1</a:t>
            </a:r>
          </a:p>
        </p:txBody>
      </p:sp>
    </p:spTree>
    <p:extLst>
      <p:ext uri="{BB962C8B-B14F-4D97-AF65-F5344CB8AC3E}">
        <p14:creationId xmlns:p14="http://schemas.microsoft.com/office/powerpoint/2010/main" val="1842264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47446" y="1187141"/>
            <a:ext cx="9553226" cy="5097339"/>
          </a:xfrm>
          <a:prstGeom prst="rect">
            <a:avLst/>
          </a:prstGeom>
        </p:spPr>
      </p:pic>
      <p:sp>
        <p:nvSpPr>
          <p:cNvPr id="7" name="Rectangle 6"/>
          <p:cNvSpPr/>
          <p:nvPr/>
        </p:nvSpPr>
        <p:spPr>
          <a:xfrm>
            <a:off x="4060891" y="6342393"/>
            <a:ext cx="4070217" cy="369332"/>
          </a:xfrm>
          <a:prstGeom prst="rect">
            <a:avLst/>
          </a:prstGeom>
        </p:spPr>
        <p:txBody>
          <a:bodyPr wrap="none">
            <a:spAutoFit/>
          </a:bodyPr>
          <a:lstStyle/>
          <a:p>
            <a:r>
              <a:rPr lang="en-US" dirty="0"/>
              <a:t>https://doi.org/10.3389/fcell.2020.00016</a:t>
            </a:r>
          </a:p>
        </p:txBody>
      </p:sp>
      <p:sp>
        <p:nvSpPr>
          <p:cNvPr id="8" name="Title 1"/>
          <p:cNvSpPr>
            <a:spLocks noGrp="1"/>
          </p:cNvSpPr>
          <p:nvPr>
            <p:ph type="title"/>
          </p:nvPr>
        </p:nvSpPr>
        <p:spPr>
          <a:xfrm>
            <a:off x="0" y="1"/>
            <a:ext cx="12192000" cy="1023582"/>
          </a:xfrm>
          <a:solidFill>
            <a:schemeClr val="accent1">
              <a:lumMod val="20000"/>
              <a:lumOff val="80000"/>
            </a:schemeClr>
          </a:solidFill>
        </p:spPr>
        <p:txBody>
          <a:bodyPr>
            <a:normAutofit/>
          </a:bodyPr>
          <a:lstStyle/>
          <a:p>
            <a:pPr algn="ctr"/>
            <a:r>
              <a:rPr lang="en-US" sz="3200" dirty="0"/>
              <a:t>Therapeutic potential of MSCs in the treatment of diabetes type 1</a:t>
            </a:r>
          </a:p>
        </p:txBody>
      </p:sp>
    </p:spTree>
    <p:extLst>
      <p:ext uri="{BB962C8B-B14F-4D97-AF65-F5344CB8AC3E}">
        <p14:creationId xmlns:p14="http://schemas.microsoft.com/office/powerpoint/2010/main" val="14204346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596788" y="1098577"/>
            <a:ext cx="8830102" cy="5696840"/>
          </a:xfrm>
          <a:prstGeom prst="rect">
            <a:avLst/>
          </a:prstGeom>
        </p:spPr>
      </p:pic>
      <p:sp>
        <p:nvSpPr>
          <p:cNvPr id="6" name="Title 1"/>
          <p:cNvSpPr>
            <a:spLocks noGrp="1"/>
          </p:cNvSpPr>
          <p:nvPr>
            <p:ph type="title"/>
          </p:nvPr>
        </p:nvSpPr>
        <p:spPr>
          <a:xfrm>
            <a:off x="0" y="1"/>
            <a:ext cx="12192000" cy="1023582"/>
          </a:xfrm>
          <a:solidFill>
            <a:schemeClr val="accent1">
              <a:lumMod val="20000"/>
              <a:lumOff val="80000"/>
            </a:schemeClr>
          </a:solidFill>
        </p:spPr>
        <p:txBody>
          <a:bodyPr>
            <a:normAutofit/>
          </a:bodyPr>
          <a:lstStyle/>
          <a:p>
            <a:pPr algn="ctr"/>
            <a:r>
              <a:rPr lang="en-US" sz="3200" dirty="0"/>
              <a:t>Therapeutic potential of MSCs in the treatment of diabetes type 1</a:t>
            </a:r>
          </a:p>
        </p:txBody>
      </p:sp>
    </p:spTree>
    <p:extLst>
      <p:ext uri="{BB962C8B-B14F-4D97-AF65-F5344CB8AC3E}">
        <p14:creationId xmlns:p14="http://schemas.microsoft.com/office/powerpoint/2010/main" val="30079747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a:t>MSCs have shown significant therapeutic potential in the treatment of acute graft-versus-host disease (</a:t>
            </a:r>
            <a:r>
              <a:rPr lang="en-US" dirty="0" err="1"/>
              <a:t>aGVHD</a:t>
            </a:r>
            <a:r>
              <a:rPr lang="en-US" dirty="0"/>
              <a:t>), a potentially life-threatening complication that can occur after allogeneic stem cell transplantation. </a:t>
            </a:r>
            <a:r>
              <a:rPr lang="en-US" dirty="0" err="1"/>
              <a:t>aGVHD</a:t>
            </a:r>
            <a:r>
              <a:rPr lang="en-US" dirty="0"/>
              <a:t> is a condition in which the donor's immune cells attack the recipient's tissues, leading to inflammation and damage in various organs. </a:t>
            </a:r>
          </a:p>
          <a:p>
            <a:endParaRPr lang="en-US" dirty="0"/>
          </a:p>
          <a:p>
            <a:r>
              <a:rPr lang="en-US" dirty="0"/>
              <a:t>MSCs possess powerful </a:t>
            </a:r>
            <a:r>
              <a:rPr lang="en-US" dirty="0" err="1"/>
              <a:t>immunomodulatory</a:t>
            </a:r>
            <a:r>
              <a:rPr lang="en-US" dirty="0"/>
              <a:t> properties, which means they can regulate and modulate the immune response. In </a:t>
            </a:r>
            <a:r>
              <a:rPr lang="en-US" dirty="0" err="1"/>
              <a:t>aGVHD</a:t>
            </a:r>
            <a:r>
              <a:rPr lang="en-US" dirty="0"/>
              <a:t>, the donor's immune cells recognize the recipient's tissues as foreign and mount an attack. MSCs can suppress this immune response by inhibiting the activation and proliferation of immune cells, such as T cells and natural killer cells. They can also promote the expansion of regulatory T cells, which help control the immune response and prevent excessive inflammation.</a:t>
            </a:r>
          </a:p>
          <a:p>
            <a:endParaRPr lang="en-US" dirty="0"/>
          </a:p>
          <a:p>
            <a:r>
              <a:rPr lang="en-US" dirty="0"/>
              <a:t>MSCs have the ability to secrete anti-inflammatory factors that help reduce inflammation in the affected tissues. They can inhibit the production of pro-inflammatory cytokines and promote the secretion of anti-inflammatory cytokines. By reducing inflammation, MSCs can help alleviate the tissue damage caused by </a:t>
            </a:r>
            <a:r>
              <a:rPr lang="en-US" dirty="0" err="1"/>
              <a:t>aGVHD</a:t>
            </a:r>
            <a:r>
              <a:rPr lang="en-US" dirty="0"/>
              <a:t>.</a:t>
            </a:r>
          </a:p>
          <a:p>
            <a:endParaRPr lang="en-US" dirty="0"/>
          </a:p>
        </p:txBody>
      </p:sp>
      <p:sp>
        <p:nvSpPr>
          <p:cNvPr id="4" name="Title 1"/>
          <p:cNvSpPr txBox="1">
            <a:spLocks/>
          </p:cNvSpPr>
          <p:nvPr/>
        </p:nvSpPr>
        <p:spPr>
          <a:xfrm>
            <a:off x="0" y="1"/>
            <a:ext cx="12192000" cy="1023582"/>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Therapeutic potential of MSCs in the treatment of acute versus host disease</a:t>
            </a:r>
          </a:p>
        </p:txBody>
      </p:sp>
    </p:spTree>
    <p:extLst>
      <p:ext uri="{BB962C8B-B14F-4D97-AF65-F5344CB8AC3E}">
        <p14:creationId xmlns:p14="http://schemas.microsoft.com/office/powerpoint/2010/main" val="2749932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a:t>MSCs have the potential to differentiate into various cell types and contribute to tissue repair and regeneration. They can migrate to the sites of tissue damage and differentiate into cells that promote tissue healing. MSCs can also secrete growth factors and cytokines that stimulate tissue repair processes, including angiogenesis (formation of new blood vessels) and tissue remodeling.</a:t>
            </a:r>
          </a:p>
          <a:p>
            <a:endParaRPr lang="en-US" dirty="0"/>
          </a:p>
          <a:p>
            <a:r>
              <a:rPr lang="en-US" dirty="0"/>
              <a:t>MSCs have been shown to induce immunological tolerance, which means they can help establish a state of immune tolerance between the donor and recipient. This can reduce the risk of </a:t>
            </a:r>
            <a:r>
              <a:rPr lang="en-US" dirty="0" err="1"/>
              <a:t>aGVHD</a:t>
            </a:r>
            <a:r>
              <a:rPr lang="en-US" dirty="0"/>
              <a:t> and improve the overall success of stem cell transplantation.</a:t>
            </a:r>
          </a:p>
          <a:p>
            <a:endParaRPr lang="en-US" dirty="0"/>
          </a:p>
          <a:p>
            <a:r>
              <a:rPr lang="en-US" dirty="0"/>
              <a:t>Clinical studies have demonstrated the safety and efficacy of MSCs in the treatment of </a:t>
            </a:r>
            <a:r>
              <a:rPr lang="en-US" dirty="0" err="1"/>
              <a:t>aGVHD</a:t>
            </a:r>
            <a:r>
              <a:rPr lang="en-US" dirty="0"/>
              <a:t>, leading to their use in clinical practice in certain cases. However, further research is ongoing to optimize the use of MSCs in </a:t>
            </a:r>
            <a:r>
              <a:rPr lang="en-US" dirty="0" err="1"/>
              <a:t>aGVHD</a:t>
            </a:r>
            <a:r>
              <a:rPr lang="en-US" dirty="0"/>
              <a:t> treatment, including determining the optimal dose, timing, and route of administration. </a:t>
            </a:r>
          </a:p>
          <a:p>
            <a:endParaRPr lang="en-US" dirty="0"/>
          </a:p>
          <a:p>
            <a:r>
              <a:rPr lang="en-US" dirty="0"/>
              <a:t>It is important to note that while MSCs have shown promise in </a:t>
            </a:r>
            <a:r>
              <a:rPr lang="en-US" dirty="0" err="1"/>
              <a:t>aGVHD</a:t>
            </a:r>
            <a:r>
              <a:rPr lang="en-US" dirty="0"/>
              <a:t>, their therapeutic potential may vary depending on individual patient factors, disease severity, and other variables.</a:t>
            </a:r>
          </a:p>
        </p:txBody>
      </p:sp>
      <p:sp>
        <p:nvSpPr>
          <p:cNvPr id="4" name="Title 1"/>
          <p:cNvSpPr txBox="1">
            <a:spLocks/>
          </p:cNvSpPr>
          <p:nvPr/>
        </p:nvSpPr>
        <p:spPr>
          <a:xfrm>
            <a:off x="0" y="1"/>
            <a:ext cx="12192000" cy="1023582"/>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Therapeutic potential of MSCs in the treatment of acute versus host disease</a:t>
            </a:r>
          </a:p>
        </p:txBody>
      </p:sp>
    </p:spTree>
    <p:extLst>
      <p:ext uri="{BB962C8B-B14F-4D97-AF65-F5344CB8AC3E}">
        <p14:creationId xmlns:p14="http://schemas.microsoft.com/office/powerpoint/2010/main" val="18943516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940108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a:t>Adipose-derived stem cells (ADSCs) have shown therapeutic potential in the treatment of systemic sclerosis digital ulcers, a common complication of systemic sclerosis (</a:t>
            </a:r>
            <a:r>
              <a:rPr lang="en-US" dirty="0" err="1"/>
              <a:t>SSc</a:t>
            </a:r>
            <a:r>
              <a:rPr lang="en-US" dirty="0"/>
              <a:t>). </a:t>
            </a:r>
            <a:r>
              <a:rPr lang="en-US" dirty="0" err="1"/>
              <a:t>SSc</a:t>
            </a:r>
            <a:r>
              <a:rPr lang="en-US" dirty="0"/>
              <a:t> is an autoimmune disorder characterized by fibrosis of the skin and internal organs, affecting multiple systems in the body. Digital ulcers are painful open sores that typically occur on the fingers and toes of </a:t>
            </a:r>
            <a:r>
              <a:rPr lang="en-US" dirty="0" err="1"/>
              <a:t>SSc</a:t>
            </a:r>
            <a:r>
              <a:rPr lang="en-US" dirty="0"/>
              <a:t> patients, leading to significant morbidity and impaired quality of life. </a:t>
            </a:r>
          </a:p>
          <a:p>
            <a:endParaRPr lang="en-US" dirty="0"/>
          </a:p>
          <a:p>
            <a:r>
              <a:rPr lang="en-US" dirty="0"/>
              <a:t>ADSCs have the ability to promote angiogenesis. Digital ulcers in </a:t>
            </a:r>
            <a:r>
              <a:rPr lang="en-US" dirty="0" err="1"/>
              <a:t>SSc</a:t>
            </a:r>
            <a:r>
              <a:rPr lang="en-US" dirty="0"/>
              <a:t> often occur due to impaired blood flow and reduced oxygen supply to the affected tissues. ADSCs can secrete growth factors and cytokines that stimulate the growth of new blood vessels, improving blood flow and oxygen delivery to the ulcerated area. This promotes wound healing and reduces the risk of infection.</a:t>
            </a:r>
          </a:p>
          <a:p>
            <a:endParaRPr lang="en-US" dirty="0"/>
          </a:p>
          <a:p>
            <a:r>
              <a:rPr lang="en-US" dirty="0" err="1"/>
              <a:t>SSc</a:t>
            </a:r>
            <a:r>
              <a:rPr lang="en-US" dirty="0"/>
              <a:t> is characterized by chronic inflammation, and inflammation plays a significant role in the development and progression of digital ulcers. ADSCs possess anti-inflammatory properties and can secrete anti-inflammatory factors that help reduce inflammation in the affected tissues. By mitigating inflammation, ADSCs may help alleviate pain, reduce tissue damage, and promote healing of digital ulcers.</a:t>
            </a:r>
          </a:p>
          <a:p>
            <a:endParaRPr lang="en-US" dirty="0"/>
          </a:p>
        </p:txBody>
      </p:sp>
      <p:sp>
        <p:nvSpPr>
          <p:cNvPr id="6" name="Title 1"/>
          <p:cNvSpPr>
            <a:spLocks noGrp="1"/>
          </p:cNvSpPr>
          <p:nvPr>
            <p:ph type="title"/>
          </p:nvPr>
        </p:nvSpPr>
        <p:spPr>
          <a:xfrm>
            <a:off x="0" y="0"/>
            <a:ext cx="12192000" cy="1325563"/>
          </a:xfrm>
          <a:solidFill>
            <a:schemeClr val="accent1">
              <a:lumMod val="20000"/>
              <a:lumOff val="80000"/>
            </a:schemeClr>
          </a:solidFill>
        </p:spPr>
        <p:txBody>
          <a:bodyPr/>
          <a:lstStyle/>
          <a:p>
            <a:pPr algn="ctr"/>
            <a:r>
              <a:rPr lang="en-US" dirty="0"/>
              <a:t> </a:t>
            </a:r>
            <a:r>
              <a:rPr lang="en-US" sz="3600" dirty="0"/>
              <a:t>Therapeutic potential of Adipose-Derived Stem Cells for Systemic Sclerosis and Systemic Sclerosis Digital Ulcers</a:t>
            </a:r>
          </a:p>
        </p:txBody>
      </p:sp>
    </p:spTree>
    <p:extLst>
      <p:ext uri="{BB962C8B-B14F-4D97-AF65-F5344CB8AC3E}">
        <p14:creationId xmlns:p14="http://schemas.microsoft.com/office/powerpoint/2010/main" val="1572706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pPr marL="0" indent="0">
              <a:buNone/>
            </a:pPr>
            <a:endParaRPr lang="en-US" dirty="0"/>
          </a:p>
          <a:p>
            <a:r>
              <a:rPr lang="en-US" dirty="0"/>
              <a:t>ADSCs have </a:t>
            </a:r>
            <a:r>
              <a:rPr lang="en-US" dirty="0" err="1"/>
              <a:t>immunomodulatory</a:t>
            </a:r>
            <a:r>
              <a:rPr lang="en-US" dirty="0"/>
              <a:t> capabilities and can regulate the immune response. In </a:t>
            </a:r>
            <a:r>
              <a:rPr lang="en-US" dirty="0" err="1"/>
              <a:t>SSc</a:t>
            </a:r>
            <a:r>
              <a:rPr lang="en-US" dirty="0"/>
              <a:t>, the immune system is </a:t>
            </a:r>
            <a:r>
              <a:rPr lang="en-US" dirty="0" err="1"/>
              <a:t>dysregulated</a:t>
            </a:r>
            <a:r>
              <a:rPr lang="en-US" dirty="0"/>
              <a:t> and contributes to tissue fibrosis and damage. ADSCs can modulate the immune response by suppressing the activation and proliferation of immune cells, such as T cells. This </a:t>
            </a:r>
            <a:r>
              <a:rPr lang="en-US" dirty="0" err="1"/>
              <a:t>immunomodulatory</a:t>
            </a:r>
            <a:r>
              <a:rPr lang="en-US" dirty="0"/>
              <a:t> effect can help control the autoimmune response in </a:t>
            </a:r>
            <a:r>
              <a:rPr lang="en-US" dirty="0" err="1"/>
              <a:t>SSc</a:t>
            </a:r>
            <a:r>
              <a:rPr lang="en-US" dirty="0"/>
              <a:t> and potentially reduce the occurrence and severity of digital ulcers.</a:t>
            </a:r>
          </a:p>
          <a:p>
            <a:endParaRPr lang="en-US" dirty="0"/>
          </a:p>
          <a:p>
            <a:r>
              <a:rPr lang="en-US" dirty="0"/>
              <a:t>ADSCs have the ability to secrete factors that promote the remodeling of the extracellular matrix, which is the structural framework of tissues. In </a:t>
            </a:r>
            <a:r>
              <a:rPr lang="en-US" dirty="0" err="1"/>
              <a:t>SSc</a:t>
            </a:r>
            <a:r>
              <a:rPr lang="en-US" dirty="0"/>
              <a:t>, excessive deposition of collagen and other components of the extracellular matrix contributes to tissue fibrosis and impaired wound healing. ADSCs can secrete enzymes and factors that help break down and remodel the abnormal extracellular matrix, promoting tissue repair and regeneration.</a:t>
            </a:r>
          </a:p>
          <a:p>
            <a:endParaRPr lang="en-US" dirty="0"/>
          </a:p>
          <a:p>
            <a:r>
              <a:rPr lang="en-US" dirty="0"/>
              <a:t>Clinical studies and case reports have shown promising results in the use of ADSCs for the treatment of digital ulcers in </a:t>
            </a:r>
            <a:r>
              <a:rPr lang="en-US" dirty="0" err="1"/>
              <a:t>SSc</a:t>
            </a:r>
            <a:r>
              <a:rPr lang="en-US" dirty="0"/>
              <a:t> patients. However, further research is needed to optimize the use of ADSCs, including determining the optimal cell dose, delivery method, and timing of treatment. It is important to note that the therapeutic potential of ADSCs may vary among individuals, and the treatment should be tailored to the specific needs of each patient.</a:t>
            </a:r>
          </a:p>
        </p:txBody>
      </p:sp>
      <p:sp>
        <p:nvSpPr>
          <p:cNvPr id="5"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t> </a:t>
            </a:r>
            <a:r>
              <a:rPr lang="en-US" sz="3600"/>
              <a:t>Therapeutic potential of Adipose-Derived Stem Cells for Systemic Sclerosis and Systemic Sclerosis Digital Ulcers</a:t>
            </a:r>
            <a:endParaRPr lang="en-US" sz="3600" dirty="0"/>
          </a:p>
        </p:txBody>
      </p:sp>
    </p:spTree>
    <p:extLst>
      <p:ext uri="{BB962C8B-B14F-4D97-AF65-F5344CB8AC3E}">
        <p14:creationId xmlns:p14="http://schemas.microsoft.com/office/powerpoint/2010/main" val="2829986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78173"/>
          </a:xfrm>
          <a:solidFill>
            <a:schemeClr val="accent1">
              <a:lumMod val="20000"/>
              <a:lumOff val="80000"/>
            </a:schemeClr>
          </a:solidFill>
        </p:spPr>
        <p:txBody>
          <a:bodyPr/>
          <a:lstStyle/>
          <a:p>
            <a:pPr algn="ctr"/>
            <a:r>
              <a:rPr lang="en-US" dirty="0" err="1"/>
              <a:t>Mesenchymal</a:t>
            </a:r>
            <a:r>
              <a:rPr lang="en-US" dirty="0"/>
              <a:t> stem cells (MSCs)</a:t>
            </a:r>
          </a:p>
        </p:txBody>
      </p:sp>
      <p:sp>
        <p:nvSpPr>
          <p:cNvPr id="3" name="Content Placeholder 2"/>
          <p:cNvSpPr>
            <a:spLocks noGrp="1"/>
          </p:cNvSpPr>
          <p:nvPr>
            <p:ph idx="1"/>
          </p:nvPr>
        </p:nvSpPr>
        <p:spPr/>
        <p:txBody>
          <a:bodyPr>
            <a:normAutofit fontScale="92500"/>
          </a:bodyPr>
          <a:lstStyle/>
          <a:p>
            <a:r>
              <a:rPr lang="en-US" dirty="0" err="1"/>
              <a:t>Mesenchymal</a:t>
            </a:r>
            <a:r>
              <a:rPr lang="en-US" dirty="0"/>
              <a:t> stem cells (MSCs) are adult stem cells that reside in almost all postnatal organs, where participate in the elimination of microbial pathogens, suppress detrimental immune response, promote survival of injured parenchymal cells and enhance tissue repair and regeneration.</a:t>
            </a:r>
          </a:p>
          <a:p>
            <a:r>
              <a:rPr lang="en-US" dirty="0"/>
              <a:t>Upon engraftment, transplanted MSCs in </a:t>
            </a:r>
            <a:r>
              <a:rPr lang="en-US" dirty="0" err="1"/>
              <a:t>juxtacrine</a:t>
            </a:r>
            <a:r>
              <a:rPr lang="en-US" dirty="0"/>
              <a:t> (cell-to-cell contact-dependent signaling) and paracrine manner [through the activity of MSC-sourced soluble factors: Prostaglandin E2 (PGE2), IL-10, transforming growth factor beta (TGF-</a:t>
            </a:r>
            <a:r>
              <a:rPr lang="el-GR" dirty="0"/>
              <a:t>β), </a:t>
            </a:r>
            <a:r>
              <a:rPr lang="en-US" dirty="0" err="1"/>
              <a:t>indoleamine</a:t>
            </a:r>
            <a:r>
              <a:rPr lang="en-US" dirty="0"/>
              <a:t> 2, 3 </a:t>
            </a:r>
            <a:r>
              <a:rPr lang="en-US" dirty="0" err="1"/>
              <a:t>dyoxigenase</a:t>
            </a:r>
            <a:r>
              <a:rPr lang="en-US" dirty="0"/>
              <a:t> (IDO), NO, hepatic growth factor (HGF), IL-1 receptor antagonist] modulate phenotype and function of all immune cells that play pathogenic role in the development and progression of autoimmune diseases.</a:t>
            </a:r>
          </a:p>
        </p:txBody>
      </p:sp>
    </p:spTree>
    <p:extLst>
      <p:ext uri="{BB962C8B-B14F-4D97-AF65-F5344CB8AC3E}">
        <p14:creationId xmlns:p14="http://schemas.microsoft.com/office/powerpoint/2010/main" val="16562973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560882" y="1552669"/>
            <a:ext cx="6774187" cy="5191252"/>
          </a:xfrm>
          <a:prstGeom prst="rect">
            <a:avLst/>
          </a:prstGeom>
        </p:spPr>
      </p:pic>
      <p:sp>
        <p:nvSpPr>
          <p:cNvPr id="5" name="Title 1"/>
          <p:cNvSpPr>
            <a:spLocks noGrp="1"/>
          </p:cNvSpPr>
          <p:nvPr>
            <p:ph type="title"/>
          </p:nvPr>
        </p:nvSpPr>
        <p:spPr>
          <a:xfrm>
            <a:off x="0" y="0"/>
            <a:ext cx="12192000" cy="1325563"/>
          </a:xfrm>
          <a:solidFill>
            <a:schemeClr val="accent1">
              <a:lumMod val="20000"/>
              <a:lumOff val="80000"/>
            </a:schemeClr>
          </a:solidFill>
        </p:spPr>
        <p:txBody>
          <a:bodyPr/>
          <a:lstStyle/>
          <a:p>
            <a:pPr algn="ctr"/>
            <a:r>
              <a:rPr lang="en-US" dirty="0"/>
              <a:t> </a:t>
            </a:r>
            <a:r>
              <a:rPr lang="en-US" sz="3600" dirty="0"/>
              <a:t>Therapeutic potential of Adipose-Derived Stem Cells for Systemic Sclerosis and Systemic Sclerosis Digital Ulcers</a:t>
            </a:r>
          </a:p>
        </p:txBody>
      </p:sp>
    </p:spTree>
    <p:extLst>
      <p:ext uri="{BB962C8B-B14F-4D97-AF65-F5344CB8AC3E}">
        <p14:creationId xmlns:p14="http://schemas.microsoft.com/office/powerpoint/2010/main" val="8286883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r>
              <a:rPr lang="en-US" sz="3200" dirty="0"/>
              <a:t>Maternal immune </a:t>
            </a:r>
            <a:r>
              <a:rPr lang="en-US" sz="3200" dirty="0" err="1"/>
              <a:t>dysregulation</a:t>
            </a:r>
            <a:r>
              <a:rPr lang="en-US" sz="3200" dirty="0"/>
              <a:t> during gestation as a risk factor for ASD</a:t>
            </a:r>
          </a:p>
        </p:txBody>
      </p:sp>
      <p:pic>
        <p:nvPicPr>
          <p:cNvPr id="4" name="Content Placeholder 3"/>
          <p:cNvPicPr>
            <a:picLocks noGrp="1" noChangeAspect="1"/>
          </p:cNvPicPr>
          <p:nvPr>
            <p:ph idx="1"/>
          </p:nvPr>
        </p:nvPicPr>
        <p:blipFill>
          <a:blip r:embed="rId2"/>
          <a:stretch>
            <a:fillRect/>
          </a:stretch>
        </p:blipFill>
        <p:spPr>
          <a:xfrm>
            <a:off x="3357349" y="1388027"/>
            <a:ext cx="5745707" cy="5482651"/>
          </a:xfrm>
          <a:prstGeom prst="rect">
            <a:avLst/>
          </a:prstGeom>
        </p:spPr>
      </p:pic>
      <p:sp>
        <p:nvSpPr>
          <p:cNvPr id="7" name="Rectangle 6"/>
          <p:cNvSpPr/>
          <p:nvPr/>
        </p:nvSpPr>
        <p:spPr>
          <a:xfrm>
            <a:off x="9103056" y="6334780"/>
            <a:ext cx="3088944" cy="430887"/>
          </a:xfrm>
          <a:prstGeom prst="rect">
            <a:avLst/>
          </a:prstGeom>
        </p:spPr>
        <p:txBody>
          <a:bodyPr wrap="square">
            <a:spAutoFit/>
          </a:bodyPr>
          <a:lstStyle/>
          <a:p>
            <a:r>
              <a:rPr lang="en-US" sz="1100" dirty="0" err="1"/>
              <a:t>Neuropsychopharmacology</a:t>
            </a:r>
            <a:r>
              <a:rPr lang="en-US" sz="1100" dirty="0"/>
              <a:t> Reviews (2017) 42, 284-298;doi:10.1038/npp.2016.158</a:t>
            </a:r>
          </a:p>
        </p:txBody>
      </p:sp>
    </p:spTree>
    <p:extLst>
      <p:ext uri="{BB962C8B-B14F-4D97-AF65-F5344CB8AC3E}">
        <p14:creationId xmlns:p14="http://schemas.microsoft.com/office/powerpoint/2010/main" val="3063405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12192000" cy="523220"/>
          </a:xfrm>
          <a:prstGeom prst="rect">
            <a:avLst/>
          </a:prstGeom>
          <a:solidFill>
            <a:schemeClr val="accent1">
              <a:lumMod val="20000"/>
              <a:lumOff val="80000"/>
            </a:schemeClr>
          </a:solidFill>
        </p:spPr>
        <p:txBody>
          <a:bodyPr wrap="square" rtlCol="0">
            <a:spAutoFit/>
          </a:bodyPr>
          <a:lstStyle/>
          <a:p>
            <a:pPr algn="ctr"/>
            <a:r>
              <a:rPr lang="en-US" sz="2800" dirty="0"/>
              <a:t>Changes in phenotype and function of innate immune cells in patients with ASD</a:t>
            </a:r>
          </a:p>
        </p:txBody>
      </p:sp>
      <p:sp>
        <p:nvSpPr>
          <p:cNvPr id="6" name="Rectangle 5"/>
          <p:cNvSpPr/>
          <p:nvPr/>
        </p:nvSpPr>
        <p:spPr>
          <a:xfrm>
            <a:off x="6571897" y="6442501"/>
            <a:ext cx="5620103" cy="307777"/>
          </a:xfrm>
          <a:prstGeom prst="rect">
            <a:avLst/>
          </a:prstGeom>
        </p:spPr>
        <p:txBody>
          <a:bodyPr wrap="square">
            <a:spAutoFit/>
          </a:bodyPr>
          <a:lstStyle/>
          <a:p>
            <a:r>
              <a:rPr lang="en-US" sz="1400" dirty="0"/>
              <a:t>https://www.sciencedirect.com/science/article/pii/S0889159122004597</a:t>
            </a:r>
          </a:p>
        </p:txBody>
      </p:sp>
      <p:sp>
        <p:nvSpPr>
          <p:cNvPr id="2" name="Content Placeholder 1"/>
          <p:cNvSpPr>
            <a:spLocks noGrp="1"/>
          </p:cNvSpPr>
          <p:nvPr>
            <p:ph idx="1"/>
          </p:nvPr>
        </p:nvSpPr>
        <p:spPr>
          <a:xfrm>
            <a:off x="838200" y="1375249"/>
            <a:ext cx="10515600" cy="4351338"/>
          </a:xfrm>
        </p:spPr>
        <p:txBody>
          <a:bodyPr>
            <a:normAutofit fontScale="70000" lnSpcReduction="20000"/>
          </a:bodyPr>
          <a:lstStyle/>
          <a:p>
            <a:r>
              <a:rPr lang="en-US" dirty="0"/>
              <a:t>Innate immune activation is evident in the periphery of individuals with ASD and correlates with increased behavioral impairment.</a:t>
            </a:r>
          </a:p>
          <a:p>
            <a:pPr marL="0" indent="0">
              <a:buNone/>
            </a:pPr>
            <a:endParaRPr lang="en-US" dirty="0"/>
          </a:p>
          <a:p>
            <a:r>
              <a:rPr lang="en-US" dirty="0"/>
              <a:t>Brain </a:t>
            </a:r>
            <a:r>
              <a:rPr lang="en-US" dirty="0" err="1"/>
              <a:t>transcriptome</a:t>
            </a:r>
            <a:r>
              <a:rPr lang="en-US" dirty="0"/>
              <a:t> studies suggest increased innate immune activation in ASD.</a:t>
            </a:r>
          </a:p>
          <a:p>
            <a:endParaRPr lang="en-US" dirty="0"/>
          </a:p>
          <a:p>
            <a:r>
              <a:rPr lang="en-US" dirty="0"/>
              <a:t>Activation of microglia and increased innate immune cytokines underlie </a:t>
            </a:r>
            <a:r>
              <a:rPr lang="en-US" dirty="0" err="1"/>
              <a:t>neuroinflammation</a:t>
            </a:r>
            <a:r>
              <a:rPr lang="en-US" dirty="0"/>
              <a:t> in autism brain specimens.</a:t>
            </a:r>
          </a:p>
          <a:p>
            <a:endParaRPr lang="en-US" dirty="0"/>
          </a:p>
          <a:p>
            <a:r>
              <a:rPr lang="en-US" dirty="0"/>
              <a:t>Animal models with relevance to autism exhibit macrophage activation and M1 skewing as well as microglia activation.</a:t>
            </a:r>
          </a:p>
          <a:p>
            <a:pPr marL="0" indent="0">
              <a:buNone/>
            </a:pPr>
            <a:endParaRPr lang="en-US" dirty="0"/>
          </a:p>
          <a:p>
            <a:r>
              <a:rPr lang="en-US" dirty="0"/>
              <a:t>Considering the CD4+ subpopulation, there was a significant decrease in regulatory T lymphocytes (</a:t>
            </a:r>
            <a:r>
              <a:rPr lang="en-US" dirty="0" err="1"/>
              <a:t>Tregs</a:t>
            </a:r>
            <a:r>
              <a:rPr lang="en-US" dirty="0"/>
              <a:t>) in ASD patients associated with an increase in the inflammatory Th17 lymphocytes</a:t>
            </a:r>
          </a:p>
          <a:p>
            <a:endParaRPr lang="en-US" dirty="0"/>
          </a:p>
        </p:txBody>
      </p:sp>
      <p:sp>
        <p:nvSpPr>
          <p:cNvPr id="3" name="Rectangle 2"/>
          <p:cNvSpPr/>
          <p:nvPr/>
        </p:nvSpPr>
        <p:spPr>
          <a:xfrm>
            <a:off x="686054" y="6411724"/>
            <a:ext cx="3889334" cy="369332"/>
          </a:xfrm>
          <a:prstGeom prst="rect">
            <a:avLst/>
          </a:prstGeom>
        </p:spPr>
        <p:txBody>
          <a:bodyPr wrap="none">
            <a:spAutoFit/>
          </a:bodyPr>
          <a:lstStyle/>
          <a:p>
            <a:r>
              <a:rPr lang="en-US" sz="1200" dirty="0"/>
              <a:t>https://www.ncbi.nlm.nih.gov/pmc/articles/PMC8507168</a:t>
            </a:r>
            <a:r>
              <a:rPr lang="en-US" dirty="0"/>
              <a:t>/</a:t>
            </a:r>
          </a:p>
        </p:txBody>
      </p:sp>
    </p:spTree>
    <p:extLst>
      <p:ext uri="{BB962C8B-B14F-4D97-AF65-F5344CB8AC3E}">
        <p14:creationId xmlns:p14="http://schemas.microsoft.com/office/powerpoint/2010/main" val="3103508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55077"/>
          </a:xfrm>
          <a:solidFill>
            <a:schemeClr val="accent1">
              <a:lumMod val="20000"/>
              <a:lumOff val="80000"/>
            </a:schemeClr>
          </a:solidFill>
        </p:spPr>
        <p:txBody>
          <a:bodyPr/>
          <a:lstStyle/>
          <a:p>
            <a:pPr algn="ctr"/>
            <a:r>
              <a:rPr lang="en-US" dirty="0"/>
              <a:t>Effects of MSCs on the nervous system</a:t>
            </a:r>
          </a:p>
        </p:txBody>
      </p:sp>
      <p:sp>
        <p:nvSpPr>
          <p:cNvPr id="3" name="Content Placeholder 2"/>
          <p:cNvSpPr>
            <a:spLocks noGrp="1"/>
          </p:cNvSpPr>
          <p:nvPr>
            <p:ph idx="1"/>
          </p:nvPr>
        </p:nvSpPr>
        <p:spPr>
          <a:xfrm>
            <a:off x="0" y="1055077"/>
            <a:ext cx="4839286" cy="5802922"/>
          </a:xfrm>
        </p:spPr>
        <p:txBody>
          <a:bodyPr>
            <a:normAutofit/>
          </a:bodyPr>
          <a:lstStyle/>
          <a:p>
            <a:r>
              <a:rPr lang="en-US" sz="2000" dirty="0"/>
              <a:t>ASD may result, at least partially, from disruption of synapse function and plasticity [DOI: 10.4252/wjsc.v11.i2.55].</a:t>
            </a:r>
          </a:p>
          <a:p>
            <a:pPr marL="0" indent="0">
              <a:buNone/>
            </a:pPr>
            <a:endParaRPr lang="en-US" sz="2000" dirty="0"/>
          </a:p>
          <a:p>
            <a:r>
              <a:rPr lang="en-US" sz="2000" dirty="0"/>
              <a:t>MSCs act through several possible mechanisms to regulate synaptic function and plasticity, that is, secreting survival-promoting growth factors (e.g., brain-derived </a:t>
            </a:r>
            <a:r>
              <a:rPr lang="en-US" sz="2000" dirty="0" err="1"/>
              <a:t>neurotrophic</a:t>
            </a:r>
            <a:r>
              <a:rPr lang="en-US" sz="2000" dirty="0"/>
              <a:t> factor (BDNF), nerve growth factor (NGF)); pro-</a:t>
            </a:r>
            <a:r>
              <a:rPr lang="en-US" sz="2000" dirty="0" err="1"/>
              <a:t>angiogenic</a:t>
            </a:r>
            <a:r>
              <a:rPr lang="en-US" sz="2000" dirty="0"/>
              <a:t> factors (VEGF, </a:t>
            </a:r>
            <a:r>
              <a:rPr lang="en-US" sz="2000" dirty="0" err="1"/>
              <a:t>angiopoietin</a:t>
            </a:r>
            <a:r>
              <a:rPr lang="en-US" sz="2000" dirty="0"/>
              <a:t>), sustaining synaptic plasticity, restoring synaptic transmitter release by providing local re-innervations, integrating into existing synaptic networks, and re-establishing functional afferent and efferent connections [DOI: 10.4252/wjsc.v11.i2.55].</a:t>
            </a:r>
          </a:p>
        </p:txBody>
      </p:sp>
      <p:pic>
        <p:nvPicPr>
          <p:cNvPr id="4" name="Picture 3"/>
          <p:cNvPicPr>
            <a:picLocks noChangeAspect="1"/>
          </p:cNvPicPr>
          <p:nvPr/>
        </p:nvPicPr>
        <p:blipFill>
          <a:blip r:embed="rId2"/>
          <a:stretch>
            <a:fillRect/>
          </a:stretch>
        </p:blipFill>
        <p:spPr>
          <a:xfrm>
            <a:off x="5106572" y="1149727"/>
            <a:ext cx="6490494" cy="5708273"/>
          </a:xfrm>
          <a:prstGeom prst="rect">
            <a:avLst/>
          </a:prstGeom>
        </p:spPr>
      </p:pic>
    </p:spTree>
    <p:extLst>
      <p:ext uri="{BB962C8B-B14F-4D97-AF65-F5344CB8AC3E}">
        <p14:creationId xmlns:p14="http://schemas.microsoft.com/office/powerpoint/2010/main" val="17251707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25415"/>
          </a:xfrm>
          <a:solidFill>
            <a:schemeClr val="accent1">
              <a:lumMod val="20000"/>
              <a:lumOff val="80000"/>
            </a:schemeClr>
          </a:solidFill>
        </p:spPr>
        <p:txBody>
          <a:bodyPr>
            <a:normAutofit fontScale="90000"/>
          </a:bodyPr>
          <a:lstStyle/>
          <a:p>
            <a:pPr algn="ctr"/>
            <a:r>
              <a:rPr lang="en-US" dirty="0"/>
              <a:t>MSCs in ASD: results of preclinical study done in VPA-induced mouse model of ASD</a:t>
            </a:r>
          </a:p>
        </p:txBody>
      </p:sp>
      <p:sp>
        <p:nvSpPr>
          <p:cNvPr id="3" name="Content Placeholder 2"/>
          <p:cNvSpPr>
            <a:spLocks noGrp="1"/>
          </p:cNvSpPr>
          <p:nvPr>
            <p:ph idx="1"/>
          </p:nvPr>
        </p:nvSpPr>
        <p:spPr>
          <a:xfrm>
            <a:off x="683455" y="1445797"/>
            <a:ext cx="10515600" cy="4351338"/>
          </a:xfrm>
        </p:spPr>
        <p:txBody>
          <a:bodyPr>
            <a:normAutofit fontScale="85000" lnSpcReduction="20000"/>
          </a:bodyPr>
          <a:lstStyle/>
          <a:p>
            <a:r>
              <a:rPr lang="en-US" dirty="0"/>
              <a:t>Human adipose MSCs were transplanted </a:t>
            </a:r>
            <a:r>
              <a:rPr lang="en-US" dirty="0" err="1"/>
              <a:t>intraventricularly</a:t>
            </a:r>
            <a:r>
              <a:rPr lang="en-US" dirty="0"/>
              <a:t> into the brains of neonatal fetal pups at a very early stage. </a:t>
            </a:r>
          </a:p>
          <a:p>
            <a:r>
              <a:rPr lang="en-US" dirty="0"/>
              <a:t>Through the </a:t>
            </a:r>
            <a:r>
              <a:rPr lang="en-US" dirty="0" err="1"/>
              <a:t>upregulation</a:t>
            </a:r>
            <a:r>
              <a:rPr lang="en-US"/>
              <a:t> of reduced PTEN proteins and the recovery of lowered IL-10 and VEGF levels in the brain, this early intervention corrected social impairments and reduced repetitive behavior and anxiety in mice prenatally exposed to valproate acid (VPA) [</a:t>
            </a:r>
            <a:r>
              <a:rPr lang="en-US" dirty="0"/>
              <a:t>Behav Brain Res. 2017;317:479-484]. </a:t>
            </a:r>
          </a:p>
          <a:p>
            <a:r>
              <a:rPr lang="en-US" dirty="0"/>
              <a:t>In addition, it has been demonstrated that by promoting the maturation of newly formed neurons in the granular cell layer of the dentate </a:t>
            </a:r>
            <a:r>
              <a:rPr lang="en-US" dirty="0" err="1"/>
              <a:t>gyrus</a:t>
            </a:r>
            <a:r>
              <a:rPr lang="en-US" dirty="0"/>
              <a:t>, MSC transplantation restores post-developmental hippocampal neurogenesis in VPA-exposed mice. </a:t>
            </a:r>
          </a:p>
          <a:p>
            <a:r>
              <a:rPr lang="en-US" dirty="0"/>
              <a:t>This phenomenon was associated with improvements in cognitive and social behavior 2 weeks after transplantation of the MSCs and thus may be related to the modulation of hippocampal neurogenesis.</a:t>
            </a:r>
            <a:br>
              <a:rPr lang="en-US" dirty="0"/>
            </a:br>
            <a:endParaRPr lang="en-US" dirty="0"/>
          </a:p>
        </p:txBody>
      </p:sp>
      <p:sp>
        <p:nvSpPr>
          <p:cNvPr id="4" name="Rectangle 3"/>
          <p:cNvSpPr/>
          <p:nvPr/>
        </p:nvSpPr>
        <p:spPr>
          <a:xfrm>
            <a:off x="3526302" y="6272261"/>
            <a:ext cx="6096000" cy="369332"/>
          </a:xfrm>
          <a:prstGeom prst="rect">
            <a:avLst/>
          </a:prstGeom>
        </p:spPr>
        <p:txBody>
          <a:bodyPr>
            <a:spAutoFit/>
          </a:bodyPr>
          <a:lstStyle/>
          <a:p>
            <a:r>
              <a:rPr lang="en-US" dirty="0"/>
              <a:t> </a:t>
            </a:r>
          </a:p>
        </p:txBody>
      </p:sp>
    </p:spTree>
    <p:extLst>
      <p:ext uri="{BB962C8B-B14F-4D97-AF65-F5344CB8AC3E}">
        <p14:creationId xmlns:p14="http://schemas.microsoft.com/office/powerpoint/2010/main" val="18683225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25415"/>
          </a:xfrm>
          <a:solidFill>
            <a:schemeClr val="accent1">
              <a:lumMod val="20000"/>
              <a:lumOff val="80000"/>
            </a:schemeClr>
          </a:solidFill>
        </p:spPr>
        <p:txBody>
          <a:bodyPr>
            <a:normAutofit fontScale="90000"/>
          </a:bodyPr>
          <a:lstStyle/>
          <a:p>
            <a:pPr algn="ctr"/>
            <a:r>
              <a:rPr lang="en-US" dirty="0"/>
              <a:t>MSCs in ASD: results of preclinical studies done in spontaneous mouse model of ASD </a:t>
            </a:r>
          </a:p>
        </p:txBody>
      </p:sp>
      <p:sp>
        <p:nvSpPr>
          <p:cNvPr id="3" name="Content Placeholder 2"/>
          <p:cNvSpPr>
            <a:spLocks noGrp="1"/>
          </p:cNvSpPr>
          <p:nvPr>
            <p:ph idx="1"/>
          </p:nvPr>
        </p:nvSpPr>
        <p:spPr>
          <a:xfrm>
            <a:off x="219221" y="1516134"/>
            <a:ext cx="11077135" cy="5341865"/>
          </a:xfrm>
        </p:spPr>
        <p:txBody>
          <a:bodyPr>
            <a:normAutofit fontScale="92500" lnSpcReduction="10000"/>
          </a:bodyPr>
          <a:lstStyle/>
          <a:p>
            <a:r>
              <a:rPr lang="en-US" sz="2400" dirty="0"/>
              <a:t>The BTBR T+, </a:t>
            </a:r>
            <a:r>
              <a:rPr lang="en-US" sz="2400" dirty="0" err="1"/>
              <a:t>tf</a:t>
            </a:r>
            <a:r>
              <a:rPr lang="en-US" sz="2400" dirty="0"/>
              <a:t>/J (Black and Tan </a:t>
            </a:r>
            <a:r>
              <a:rPr lang="en-US" sz="2400" dirty="0" err="1"/>
              <a:t>Brachyury</a:t>
            </a:r>
            <a:r>
              <a:rPr lang="en-US" sz="2400" dirty="0"/>
              <a:t>, BTBR) inbred mouse strain, which exhibits autistic-like behavior and neuroanatomical defects, such as loss of corpus callosum and diminished hippocampus commissure, is a frequently used rodent model of ASD.</a:t>
            </a:r>
          </a:p>
          <a:p>
            <a:r>
              <a:rPr lang="en-US" sz="2400" dirty="0"/>
              <a:t>After </a:t>
            </a:r>
            <a:r>
              <a:rPr lang="en-US" sz="2400" dirty="0" err="1"/>
              <a:t>intracerebroventricular</a:t>
            </a:r>
            <a:r>
              <a:rPr lang="en-US" sz="2400" dirty="0"/>
              <a:t> transplantation of human MSCs into BTBR mice, stereotyped behavior and cognitive rigidity are reduced, while social behavior is enhanced. </a:t>
            </a:r>
          </a:p>
          <a:p>
            <a:r>
              <a:rPr lang="en-US" sz="2400" dirty="0"/>
              <a:t>The MSCs-transplanted BTBR animals showed increased hippocampus neurogenesis and brain-derived </a:t>
            </a:r>
            <a:r>
              <a:rPr lang="en-US" sz="2400" dirty="0" err="1"/>
              <a:t>neurotrophic</a:t>
            </a:r>
            <a:r>
              <a:rPr lang="en-US" sz="2400" dirty="0"/>
              <a:t> factor (BDNF) levels. [Autism Res. 2016;9:17-32]. </a:t>
            </a:r>
          </a:p>
          <a:p>
            <a:pPr marL="0" indent="0">
              <a:buNone/>
            </a:pPr>
            <a:endParaRPr lang="en-US" sz="2400" dirty="0"/>
          </a:p>
          <a:p>
            <a:r>
              <a:rPr lang="en-US" sz="2400" dirty="0"/>
              <a:t>MSC-</a:t>
            </a:r>
            <a:r>
              <a:rPr lang="en-US" sz="2400" dirty="0" err="1"/>
              <a:t>Exos</a:t>
            </a:r>
            <a:r>
              <a:rPr lang="en-US" sz="2400" dirty="0"/>
              <a:t> administered intravenously to BTBR mice result in substantial behavioral enhancements in social contact and communication, as well as a decrease in repetitive behavior [Mol Autism. 2018;9:57]. </a:t>
            </a:r>
          </a:p>
          <a:p>
            <a:r>
              <a:rPr lang="en-US" sz="2400" dirty="0"/>
              <a:t>Interestingly, BTBR mothers that were treated with </a:t>
            </a:r>
            <a:r>
              <a:rPr lang="en-US" sz="2400" dirty="0" err="1"/>
              <a:t>exosomes</a:t>
            </a:r>
            <a:r>
              <a:rPr lang="en-US" sz="2400" dirty="0"/>
              <a:t> derived from MSCs showed improvements in maternal behaviors such as pup retrieval behavior [Mol Autism. 2018;9:57]. </a:t>
            </a:r>
            <a:br>
              <a:rPr lang="en-US" sz="2400" dirty="0"/>
            </a:br>
            <a:br>
              <a:rPr lang="en-US" sz="2400" dirty="0"/>
            </a:br>
            <a:br>
              <a:rPr lang="en-US" sz="2400" dirty="0"/>
            </a:br>
            <a:br>
              <a:rPr lang="en-US" sz="2400" dirty="0"/>
            </a:br>
            <a:endParaRPr lang="en-US" sz="2400" dirty="0"/>
          </a:p>
        </p:txBody>
      </p:sp>
      <p:pic>
        <p:nvPicPr>
          <p:cNvPr id="5" name="Picture 4"/>
          <p:cNvPicPr>
            <a:picLocks noChangeAspect="1"/>
          </p:cNvPicPr>
          <p:nvPr/>
        </p:nvPicPr>
        <p:blipFill>
          <a:blip r:embed="rId3"/>
          <a:stretch>
            <a:fillRect/>
          </a:stretch>
        </p:blipFill>
        <p:spPr>
          <a:xfrm>
            <a:off x="10185009" y="1125415"/>
            <a:ext cx="2006991" cy="866915"/>
          </a:xfrm>
          <a:prstGeom prst="rect">
            <a:avLst/>
          </a:prstGeom>
        </p:spPr>
      </p:pic>
    </p:spTree>
    <p:extLst>
      <p:ext uri="{BB962C8B-B14F-4D97-AF65-F5344CB8AC3E}">
        <p14:creationId xmlns:p14="http://schemas.microsoft.com/office/powerpoint/2010/main" val="1924363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6263" y="1727151"/>
            <a:ext cx="10312791" cy="3942129"/>
          </a:xfrm>
        </p:spPr>
        <p:txBody>
          <a:bodyPr>
            <a:normAutofit fontScale="92500" lnSpcReduction="20000"/>
          </a:bodyPr>
          <a:lstStyle/>
          <a:p>
            <a:r>
              <a:rPr lang="en-US" dirty="0" err="1"/>
              <a:t>Lv</a:t>
            </a:r>
            <a:r>
              <a:rPr lang="en-US" dirty="0"/>
              <a:t> et al. performed a non-randomized, open-label, controlled, proof-of-concept clinical trial to exam the treatment, safety and efficacy of umbilical cord blood-derived MSCs and/or cord blood mononuclear cells in children with autism. </a:t>
            </a:r>
          </a:p>
          <a:p>
            <a:r>
              <a:rPr lang="en-US" dirty="0"/>
              <a:t>At 24 weeks post-treatment, significant reductions in symptom severity are observed with the greatest improvement in the combined group (umbilical cord blood-MSCs + cord blood mononuclear cells), suggesting a synergic effect of dual therapy.</a:t>
            </a:r>
          </a:p>
          <a:p>
            <a:r>
              <a:rPr lang="en-US" dirty="0"/>
              <a:t>There was no significant safety issue related to the treatment and no severe adverse effects were observed.</a:t>
            </a:r>
            <a:br>
              <a:rPr lang="en-US" dirty="0"/>
            </a:br>
            <a:br>
              <a:rPr lang="en-US" dirty="0"/>
            </a:br>
            <a:endParaRPr lang="en-US" dirty="0"/>
          </a:p>
        </p:txBody>
      </p:sp>
      <p:sp>
        <p:nvSpPr>
          <p:cNvPr id="4" name="Rectangle 3"/>
          <p:cNvSpPr/>
          <p:nvPr/>
        </p:nvSpPr>
        <p:spPr>
          <a:xfrm>
            <a:off x="140677" y="5899964"/>
            <a:ext cx="12192000" cy="553998"/>
          </a:xfrm>
          <a:prstGeom prst="rect">
            <a:avLst/>
          </a:prstGeom>
        </p:spPr>
        <p:txBody>
          <a:bodyPr wrap="square">
            <a:spAutoFit/>
          </a:bodyPr>
          <a:lstStyle/>
          <a:p>
            <a:r>
              <a:rPr lang="en-US" dirty="0"/>
              <a:t> 	</a:t>
            </a:r>
            <a:r>
              <a:rPr lang="en-US" sz="1200" dirty="0" err="1"/>
              <a:t>Lv</a:t>
            </a:r>
            <a:r>
              <a:rPr lang="en-US" sz="1200" dirty="0"/>
              <a:t> YT, Zhang Y, Liu M, </a:t>
            </a:r>
            <a:r>
              <a:rPr lang="en-US" sz="1200" dirty="0" err="1"/>
              <a:t>Qiuwaxi</a:t>
            </a:r>
            <a:r>
              <a:rPr lang="en-US" sz="1200" dirty="0"/>
              <a:t> JN, </a:t>
            </a:r>
            <a:r>
              <a:rPr lang="en-US" sz="1200" dirty="0" err="1"/>
              <a:t>Ashwood</a:t>
            </a:r>
            <a:r>
              <a:rPr lang="en-US" sz="1200" dirty="0"/>
              <a:t> P, Cho SC, </a:t>
            </a:r>
            <a:r>
              <a:rPr lang="en-US" sz="1200" dirty="0" err="1"/>
              <a:t>Huan</a:t>
            </a:r>
            <a:r>
              <a:rPr lang="en-US" sz="1200" dirty="0"/>
              <a:t> Y, </a:t>
            </a:r>
            <a:r>
              <a:rPr lang="en-US" sz="1200" dirty="0" err="1"/>
              <a:t>Ge</a:t>
            </a:r>
            <a:r>
              <a:rPr lang="en-US" sz="1200" dirty="0"/>
              <a:t> RC, Chen XW, Wang ZJ, Kim BJ, Hu X. Transplantation of human cord blood mononuclear cells and umbilical cord-derived </a:t>
            </a:r>
            <a:r>
              <a:rPr lang="en-US" sz="1200" dirty="0" err="1"/>
              <a:t>mesenchymal</a:t>
            </a:r>
            <a:r>
              <a:rPr lang="en-US" sz="1200" dirty="0"/>
              <a:t> stem cells in autism. J </a:t>
            </a:r>
            <a:r>
              <a:rPr lang="en-US" sz="1200" dirty="0" err="1"/>
              <a:t>Transl</a:t>
            </a:r>
            <a:r>
              <a:rPr lang="en-US" sz="1200" dirty="0"/>
              <a:t> Med. 2013;11:196.</a:t>
            </a:r>
          </a:p>
        </p:txBody>
      </p:sp>
      <p:sp>
        <p:nvSpPr>
          <p:cNvPr id="5" name="Title 1"/>
          <p:cNvSpPr>
            <a:spLocks noGrp="1"/>
          </p:cNvSpPr>
          <p:nvPr>
            <p:ph type="title"/>
          </p:nvPr>
        </p:nvSpPr>
        <p:spPr>
          <a:xfrm>
            <a:off x="0" y="0"/>
            <a:ext cx="12192000" cy="1125415"/>
          </a:xfrm>
          <a:solidFill>
            <a:schemeClr val="accent1">
              <a:lumMod val="20000"/>
              <a:lumOff val="80000"/>
            </a:schemeClr>
          </a:solidFill>
        </p:spPr>
        <p:txBody>
          <a:bodyPr>
            <a:normAutofit/>
          </a:bodyPr>
          <a:lstStyle/>
          <a:p>
            <a:pPr algn="ctr"/>
            <a:r>
              <a:rPr lang="en-US" dirty="0"/>
              <a:t>MSCs in ASD: results of clinical studies</a:t>
            </a:r>
          </a:p>
        </p:txBody>
      </p:sp>
    </p:spTree>
    <p:extLst>
      <p:ext uri="{BB962C8B-B14F-4D97-AF65-F5344CB8AC3E}">
        <p14:creationId xmlns:p14="http://schemas.microsoft.com/office/powerpoint/2010/main" val="17666424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9994" y="1631852"/>
            <a:ext cx="10972799" cy="4637443"/>
          </a:xfrm>
        </p:spPr>
        <p:txBody>
          <a:bodyPr>
            <a:normAutofit fontScale="47500" lnSpcReduction="20000"/>
          </a:bodyPr>
          <a:lstStyle/>
          <a:p>
            <a:r>
              <a:rPr lang="en-US" sz="4200" dirty="0"/>
              <a:t>Another open-label proof of concept trial was carried out by Sharma et al., who described the utilization of </a:t>
            </a:r>
            <a:r>
              <a:rPr lang="en-US" sz="4200" dirty="0" err="1"/>
              <a:t>intrathecal</a:t>
            </a:r>
            <a:r>
              <a:rPr lang="en-US" sz="4200" dirty="0"/>
              <a:t> transplantation of autologous bone marrow mononuclear cells that contain MSCs in 32 ASD patients. </a:t>
            </a:r>
          </a:p>
          <a:p>
            <a:r>
              <a:rPr lang="en-US" sz="4200" dirty="0"/>
              <a:t>Children with ASD (aged 3-33) and adults with ASD were both included in this study. </a:t>
            </a:r>
          </a:p>
          <a:p>
            <a:r>
              <a:rPr lang="en-US" sz="4200" dirty="0"/>
              <a:t>After a 26-month follow-up, the majority of the patients had improved behavioral scores across a range of behavioral measures, including social connections and reciprocity, emotional responsiveness, speech, language, communication, behavior patterns, sensory components, and cognition. </a:t>
            </a:r>
          </a:p>
          <a:p>
            <a:r>
              <a:rPr lang="en-US" sz="4200" dirty="0"/>
              <a:t>Several adverse events (including seizures and hyperactivity) were observed, and these were controlled with medications.</a:t>
            </a:r>
          </a:p>
          <a:p>
            <a:r>
              <a:rPr lang="en-US" sz="4200" dirty="0"/>
              <a:t>The frontal lobe, cerebellum, amygdala, hippocampus, </a:t>
            </a:r>
            <a:r>
              <a:rPr lang="en-US" sz="4200" dirty="0" err="1"/>
              <a:t>parahippocampus</a:t>
            </a:r>
            <a:r>
              <a:rPr lang="en-US" sz="4200" dirty="0"/>
              <a:t>, and mesial temporal lobe all showed increased 18F-fluorodeoxyglucose uptake in comparative Positron Emission Tomography-Computed Tomography scans before and 6 months after cell transplantation, indicating a balancing effect of cell therapy on the brain metabolism.</a:t>
            </a:r>
            <a:br>
              <a:rPr lang="en-US" dirty="0"/>
            </a:br>
            <a:br>
              <a:rPr lang="en-US" dirty="0"/>
            </a:br>
            <a:br>
              <a:rPr lang="en-US" dirty="0"/>
            </a:br>
            <a:br>
              <a:rPr lang="en-US" dirty="0"/>
            </a:br>
            <a:br>
              <a:rPr lang="en-US" dirty="0"/>
            </a:br>
            <a:br>
              <a:rPr lang="en-US" dirty="0"/>
            </a:br>
            <a:endParaRPr lang="en-US" dirty="0"/>
          </a:p>
        </p:txBody>
      </p:sp>
      <p:sp>
        <p:nvSpPr>
          <p:cNvPr id="4" name="Rectangle 3"/>
          <p:cNvSpPr/>
          <p:nvPr/>
        </p:nvSpPr>
        <p:spPr>
          <a:xfrm>
            <a:off x="140677" y="5899964"/>
            <a:ext cx="12192000" cy="584775"/>
          </a:xfrm>
          <a:prstGeom prst="rect">
            <a:avLst/>
          </a:prstGeom>
        </p:spPr>
        <p:txBody>
          <a:bodyPr wrap="square">
            <a:spAutoFit/>
          </a:bodyPr>
          <a:lstStyle/>
          <a:p>
            <a:r>
              <a:rPr lang="en-US" sz="1400" dirty="0"/>
              <a:t>Sharma A, </a:t>
            </a:r>
            <a:r>
              <a:rPr lang="en-US" sz="1400" dirty="0" err="1"/>
              <a:t>Gokulchandran</a:t>
            </a:r>
            <a:r>
              <a:rPr lang="en-US" sz="1400" dirty="0"/>
              <a:t> N, Sane H, </a:t>
            </a:r>
            <a:r>
              <a:rPr lang="en-US" sz="1400" dirty="0" err="1"/>
              <a:t>Nagrajan</a:t>
            </a:r>
            <a:r>
              <a:rPr lang="en-US" sz="1400" dirty="0"/>
              <a:t> A, </a:t>
            </a:r>
            <a:r>
              <a:rPr lang="en-US" sz="1400" dirty="0" err="1"/>
              <a:t>Paranjape</a:t>
            </a:r>
            <a:r>
              <a:rPr lang="en-US" sz="1400" dirty="0"/>
              <a:t> A, Kulkarni P, Shetty A, Mishra P, Kali M, </a:t>
            </a:r>
            <a:r>
              <a:rPr lang="en-US" sz="1400" dirty="0" err="1"/>
              <a:t>Biju</a:t>
            </a:r>
            <a:r>
              <a:rPr lang="en-US" sz="1400" dirty="0"/>
              <a:t> H, </a:t>
            </a:r>
            <a:r>
              <a:rPr lang="en-US" sz="1400" dirty="0" err="1"/>
              <a:t>Badhe</a:t>
            </a:r>
            <a:r>
              <a:rPr lang="en-US" sz="1400" dirty="0"/>
              <a:t> P. Autologous bone marrow mononuclear cell therapy for autism: an open label proof of concept study. Stem Cells Int. 2013;2013:623875</a:t>
            </a:r>
            <a:r>
              <a:rPr lang="en-US" dirty="0"/>
              <a:t>.</a:t>
            </a:r>
            <a:endParaRPr lang="en-US" sz="1200" dirty="0"/>
          </a:p>
        </p:txBody>
      </p:sp>
      <p:sp>
        <p:nvSpPr>
          <p:cNvPr id="5" name="Title 1"/>
          <p:cNvSpPr>
            <a:spLocks noGrp="1"/>
          </p:cNvSpPr>
          <p:nvPr>
            <p:ph type="title"/>
          </p:nvPr>
        </p:nvSpPr>
        <p:spPr>
          <a:xfrm>
            <a:off x="0" y="0"/>
            <a:ext cx="12192000" cy="1125415"/>
          </a:xfrm>
          <a:solidFill>
            <a:schemeClr val="accent1">
              <a:lumMod val="20000"/>
              <a:lumOff val="80000"/>
            </a:schemeClr>
          </a:solidFill>
        </p:spPr>
        <p:txBody>
          <a:bodyPr>
            <a:normAutofit/>
          </a:bodyPr>
          <a:lstStyle/>
          <a:p>
            <a:pPr algn="ctr"/>
            <a:r>
              <a:rPr lang="en-US" dirty="0"/>
              <a:t>MSCs in ASD: results of clinical studies</a:t>
            </a:r>
          </a:p>
        </p:txBody>
      </p:sp>
    </p:spTree>
    <p:extLst>
      <p:ext uri="{BB962C8B-B14F-4D97-AF65-F5344CB8AC3E}">
        <p14:creationId xmlns:p14="http://schemas.microsoft.com/office/powerpoint/2010/main" val="21512857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9994" y="1631852"/>
            <a:ext cx="10972799" cy="4637443"/>
          </a:xfrm>
        </p:spPr>
        <p:txBody>
          <a:bodyPr>
            <a:normAutofit fontScale="47500" lnSpcReduction="20000"/>
          </a:bodyPr>
          <a:lstStyle/>
          <a:p>
            <a:r>
              <a:rPr lang="en-US" sz="4400" dirty="0"/>
              <a:t>The therapeutic advantages of bone marrow aspirate concentrate stem cell with </a:t>
            </a:r>
            <a:r>
              <a:rPr lang="en-US" sz="4400" dirty="0" err="1"/>
              <a:t>intrathecal</a:t>
            </a:r>
            <a:r>
              <a:rPr lang="en-US" sz="4400" dirty="0"/>
              <a:t> transplantation in 10 ASD children (4–12 years of age) were recently studied in a small pilot open label trial by Bansal et al.</a:t>
            </a:r>
          </a:p>
          <a:p>
            <a:r>
              <a:rPr lang="en-US" sz="4400" dirty="0"/>
              <a:t>Within the first 12 months after treatment, the full impact of cell therapy was seen. </a:t>
            </a:r>
          </a:p>
          <a:p>
            <a:r>
              <a:rPr lang="en-US" sz="4400" dirty="0"/>
              <a:t>Interestingly they also found that improvement decreased as the age of ASD child increased. </a:t>
            </a:r>
          </a:p>
          <a:p>
            <a:r>
              <a:rPr lang="en-US" sz="4400" dirty="0"/>
              <a:t>However, there was no control group and the number of subjects in this study was quite small.</a:t>
            </a:r>
          </a:p>
          <a:p>
            <a:endParaRPr lang="en-US" sz="4400" dirty="0"/>
          </a:p>
          <a:p>
            <a:r>
              <a:rPr lang="en-US" sz="4400" dirty="0"/>
              <a:t>While the clinical trials discussed above have generally reported a good safety profile for MSC transplantation in ASD children, the follow-up checks are currently only up to 12 months after treatment. Thus caution should still prevail as no data of long-term effects such as 5 to 20 years </a:t>
            </a:r>
            <a:r>
              <a:rPr lang="en-US" sz="4400" dirty="0" err="1"/>
              <a:t>posttreatment</a:t>
            </a:r>
            <a:r>
              <a:rPr lang="en-US" sz="4400" dirty="0"/>
              <a:t> are currently available.</a:t>
            </a:r>
            <a:br>
              <a:rPr lang="en-US" dirty="0"/>
            </a:br>
            <a:br>
              <a:rPr lang="en-US" dirty="0"/>
            </a:br>
            <a:br>
              <a:rPr lang="en-US" dirty="0"/>
            </a:br>
            <a:br>
              <a:rPr lang="en-US" dirty="0"/>
            </a:br>
            <a:br>
              <a:rPr lang="en-US" dirty="0"/>
            </a:br>
            <a:br>
              <a:rPr lang="en-US" dirty="0"/>
            </a:br>
            <a:br>
              <a:rPr lang="en-US" dirty="0"/>
            </a:br>
            <a:br>
              <a:rPr lang="en-US" dirty="0"/>
            </a:br>
            <a:endParaRPr lang="en-US" dirty="0"/>
          </a:p>
        </p:txBody>
      </p:sp>
      <p:sp>
        <p:nvSpPr>
          <p:cNvPr id="4" name="Rectangle 3"/>
          <p:cNvSpPr/>
          <p:nvPr/>
        </p:nvSpPr>
        <p:spPr>
          <a:xfrm>
            <a:off x="140677" y="5899964"/>
            <a:ext cx="12192000" cy="923330"/>
          </a:xfrm>
          <a:prstGeom prst="rect">
            <a:avLst/>
          </a:prstGeom>
        </p:spPr>
        <p:txBody>
          <a:bodyPr wrap="square">
            <a:spAutoFit/>
          </a:bodyPr>
          <a:lstStyle/>
          <a:p>
            <a:r>
              <a:rPr lang="en-US" sz="1400" dirty="0"/>
              <a:t>Bansal H, </a:t>
            </a:r>
            <a:r>
              <a:rPr lang="en-US" sz="1400" dirty="0" err="1"/>
              <a:t>Verma</a:t>
            </a:r>
            <a:r>
              <a:rPr lang="en-US" sz="1400" dirty="0"/>
              <a:t> P, Agrawal A, Leon J, </a:t>
            </a:r>
            <a:r>
              <a:rPr lang="en-US" sz="1400" dirty="0" err="1"/>
              <a:t>Sundell</a:t>
            </a:r>
            <a:r>
              <a:rPr lang="en-US" sz="1400" dirty="0"/>
              <a:t> IB, </a:t>
            </a:r>
            <a:r>
              <a:rPr lang="en-US" sz="1400" dirty="0" err="1"/>
              <a:t>Koka</a:t>
            </a:r>
            <a:r>
              <a:rPr lang="en-US" sz="1400" dirty="0"/>
              <a:t> PS. A Short Study Report on Bone Marrow Aspirate Concentrate Cell Therapy in Ten South Asian Indian Patients with Autism. J Stem Cells. 2016;11:25-36.</a:t>
            </a:r>
            <a:br>
              <a:rPr lang="en-US" sz="1400" dirty="0"/>
            </a:br>
            <a:br>
              <a:rPr lang="en-US" sz="1400" dirty="0"/>
            </a:br>
            <a:endParaRPr lang="en-US" sz="1200" dirty="0"/>
          </a:p>
        </p:txBody>
      </p:sp>
      <p:sp>
        <p:nvSpPr>
          <p:cNvPr id="5" name="Title 1"/>
          <p:cNvSpPr>
            <a:spLocks noGrp="1"/>
          </p:cNvSpPr>
          <p:nvPr>
            <p:ph type="title"/>
          </p:nvPr>
        </p:nvSpPr>
        <p:spPr>
          <a:xfrm>
            <a:off x="0" y="0"/>
            <a:ext cx="12192000" cy="1125415"/>
          </a:xfrm>
          <a:solidFill>
            <a:schemeClr val="accent1">
              <a:lumMod val="20000"/>
              <a:lumOff val="80000"/>
            </a:schemeClr>
          </a:solidFill>
        </p:spPr>
        <p:txBody>
          <a:bodyPr>
            <a:normAutofit/>
          </a:bodyPr>
          <a:lstStyle/>
          <a:p>
            <a:pPr algn="ctr"/>
            <a:r>
              <a:rPr lang="en-US" dirty="0"/>
              <a:t>MSCs in ASD: results of clinical studies</a:t>
            </a:r>
          </a:p>
        </p:txBody>
      </p:sp>
    </p:spTree>
    <p:extLst>
      <p:ext uri="{BB962C8B-B14F-4D97-AF65-F5344CB8AC3E}">
        <p14:creationId xmlns:p14="http://schemas.microsoft.com/office/powerpoint/2010/main" val="34825534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t>Standard treatment options for rheumatoid arthritis (RA) often fail to deliver a long-term therapeutic outcome and in many cases cause intractable adverse events leading to treatment discontinuation or readjustment. </a:t>
            </a:r>
          </a:p>
          <a:p>
            <a:r>
              <a:rPr lang="en-US" dirty="0"/>
              <a:t>Treatment with MSCs has been recently studied in RA due to its </a:t>
            </a:r>
            <a:r>
              <a:rPr lang="en-US" dirty="0" err="1"/>
              <a:t>immunomodulatory</a:t>
            </a:r>
            <a:r>
              <a:rPr lang="en-US" dirty="0"/>
              <a:t> and anti-inflammatory capacities. </a:t>
            </a:r>
          </a:p>
          <a:p>
            <a:r>
              <a:rPr lang="en-US" dirty="0"/>
              <a:t>MSCs possess powerful </a:t>
            </a:r>
            <a:r>
              <a:rPr lang="en-US" dirty="0" err="1"/>
              <a:t>immunomodulatory</a:t>
            </a:r>
            <a:r>
              <a:rPr lang="en-US" dirty="0"/>
              <a:t> properties, meaning they can regulate and modulate the immune response. In RA, the immune system mistakenly attacks the joints, leading to inflammation and tissue damage. MSCs can suppress this immune response by inhibiting the activation and proliferation of immune cells, such as T cells and B cells. They can also promote the expansion of regulatory T cells, which help control the immune response and prevent excessive inflammation.</a:t>
            </a:r>
          </a:p>
          <a:p>
            <a:endParaRPr lang="en-US" dirty="0"/>
          </a:p>
        </p:txBody>
      </p:sp>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 </a:t>
            </a:r>
            <a:r>
              <a:rPr lang="en-US" sz="3600" dirty="0"/>
              <a:t>Therapeutic potential of MSCs in the treatment of rheumatoid arthritis</a:t>
            </a:r>
          </a:p>
        </p:txBody>
      </p:sp>
    </p:spTree>
    <p:extLst>
      <p:ext uri="{BB962C8B-B14F-4D97-AF65-F5344CB8AC3E}">
        <p14:creationId xmlns:p14="http://schemas.microsoft.com/office/powerpoint/2010/main" val="1726670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119116"/>
          </a:xfrm>
          <a:solidFill>
            <a:schemeClr val="accent1">
              <a:lumMod val="20000"/>
              <a:lumOff val="80000"/>
            </a:schemeClr>
          </a:solidFill>
        </p:spPr>
        <p:txBody>
          <a:bodyPr/>
          <a:lstStyle/>
          <a:p>
            <a:pPr algn="ctr"/>
            <a:r>
              <a:rPr lang="en-US" dirty="0"/>
              <a:t>MSC-dependent </a:t>
            </a:r>
            <a:r>
              <a:rPr lang="en-US" dirty="0" err="1"/>
              <a:t>immunoregulation</a:t>
            </a:r>
            <a:endParaRPr lang="en-US" dirty="0"/>
          </a:p>
        </p:txBody>
      </p:sp>
      <p:sp>
        <p:nvSpPr>
          <p:cNvPr id="3" name="Content Placeholder 2"/>
          <p:cNvSpPr>
            <a:spLocks noGrp="1"/>
          </p:cNvSpPr>
          <p:nvPr>
            <p:ph idx="1"/>
          </p:nvPr>
        </p:nvSpPr>
        <p:spPr/>
        <p:txBody>
          <a:bodyPr/>
          <a:lstStyle/>
          <a:p>
            <a:r>
              <a:rPr lang="en-US" dirty="0"/>
              <a:t>MSC-derived factors regulate the proliferation, activation and effector function of T lymphocytes, professional antigen presenting cells (dendritic cells (DCs), macrophages, B lymphocytes), NK cells, NKT cells, and neutrophils.</a:t>
            </a:r>
          </a:p>
          <a:p>
            <a:endParaRPr lang="en-US" dirty="0"/>
          </a:p>
        </p:txBody>
      </p:sp>
    </p:spTree>
    <p:extLst>
      <p:ext uri="{BB962C8B-B14F-4D97-AF65-F5344CB8AC3E}">
        <p14:creationId xmlns:p14="http://schemas.microsoft.com/office/powerpoint/2010/main" val="28265722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endParaRPr lang="en-US" dirty="0"/>
          </a:p>
          <a:p>
            <a:r>
              <a:rPr lang="en-US" dirty="0"/>
              <a:t>MSCs have the ability to secrete anti-inflammatory factors that help reduce inflammation in the affected joints. They can inhibit the production of pro-inflammatory cytokines, such as tumor necrosis factor-alpha (TNF-α) and interleukin-6 (IL-6), while promoting the secretion of anti-inflammatory cytokines. By reducing inflammation, MSCs can help alleviate pain, swelling, and joint damage associated with RA.</a:t>
            </a:r>
          </a:p>
          <a:p>
            <a:endParaRPr lang="en-US" dirty="0"/>
          </a:p>
          <a:p>
            <a:r>
              <a:rPr lang="en-US" dirty="0"/>
              <a:t>MSCs have the potential to differentiate into chondrocytes, which are the cells responsible for producing cartilage. In RA, the destruction of cartilage in the joints leads to loss of joint function and mobility. MSCs can be used to regenerate damaged cartilage by differentiating into chondrocytes and promoting cartilage repair. This regenerative potential offers a promising approach for restoring joint integrity and function in RA patients.</a:t>
            </a:r>
          </a:p>
          <a:p>
            <a:endParaRPr lang="en-US" dirty="0"/>
          </a:p>
          <a:p>
            <a:r>
              <a:rPr lang="en-US" dirty="0"/>
              <a:t>MSCs secrete a variety of factors, including growth factors, cytokines, and </a:t>
            </a:r>
            <a:r>
              <a:rPr lang="en-US" dirty="0" err="1"/>
              <a:t>chemokines</a:t>
            </a:r>
            <a:r>
              <a:rPr lang="en-US" dirty="0"/>
              <a:t>, that have beneficial effects on tissue repair and regeneration. These factors can promote angiogenesis (formation of new blood vessels), reduce fibrosis, and enhance the healing process in the inflamed joints of RA patients. Additionally, MSCs can modulate the local immune response and create an environment more conducive to tissue repair.</a:t>
            </a:r>
          </a:p>
        </p:txBody>
      </p:sp>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 </a:t>
            </a:r>
            <a:r>
              <a:rPr lang="en-US" sz="3600" dirty="0"/>
              <a:t>Therapeutic potential of MSCs in the treatment of rheumatoid arthritis</a:t>
            </a:r>
          </a:p>
        </p:txBody>
      </p:sp>
    </p:spTree>
    <p:extLst>
      <p:ext uri="{BB962C8B-B14F-4D97-AF65-F5344CB8AC3E}">
        <p14:creationId xmlns:p14="http://schemas.microsoft.com/office/powerpoint/2010/main" val="39447791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2388" y="106237"/>
            <a:ext cx="10928334" cy="6751763"/>
          </a:xfrm>
        </p:spPr>
      </p:pic>
    </p:spTree>
    <p:extLst>
      <p:ext uri="{BB962C8B-B14F-4D97-AF65-F5344CB8AC3E}">
        <p14:creationId xmlns:p14="http://schemas.microsoft.com/office/powerpoint/2010/main" val="3313364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t>In general, the safety evaluation revealed that treatment with MSCs was safe and well tolerated. </a:t>
            </a:r>
          </a:p>
          <a:p>
            <a:r>
              <a:rPr lang="en-US" dirty="0"/>
              <a:t>Regarding the efficacy measurements, modest improvements were found in RA symptoms and RA-related indices. </a:t>
            </a:r>
          </a:p>
          <a:p>
            <a:r>
              <a:rPr lang="en-US" dirty="0"/>
              <a:t>Significant decreases were found in inflammatory molecules such as C-reactive protein, tumor necrosis factor alpha and interleukin 6. </a:t>
            </a:r>
          </a:p>
          <a:p>
            <a:r>
              <a:rPr lang="en-US" dirty="0"/>
              <a:t>However, clinical response criteria related to RA were achieved by a low-to-moderate percentage of patients.</a:t>
            </a:r>
          </a:p>
          <a:p>
            <a:r>
              <a:rPr lang="en-US" dirty="0"/>
              <a:t>Treatment of RA with MSCs appears to have a short-term therapeutic effect. </a:t>
            </a:r>
          </a:p>
          <a:p>
            <a:r>
              <a:rPr lang="en-US" dirty="0"/>
              <a:t>Better-designed randomized trials with sufficient follow-up periods are needed so that the long-term safety and efficacy interventions with MSCs would be elucidated. </a:t>
            </a:r>
          </a:p>
        </p:txBody>
      </p:sp>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 </a:t>
            </a:r>
            <a:r>
              <a:rPr lang="en-US" sz="3600" dirty="0"/>
              <a:t>Therapeutic potential of MSCs in the treatment of rheumatoid arthritis</a:t>
            </a:r>
          </a:p>
        </p:txBody>
      </p:sp>
    </p:spTree>
    <p:extLst>
      <p:ext uri="{BB962C8B-B14F-4D97-AF65-F5344CB8AC3E}">
        <p14:creationId xmlns:p14="http://schemas.microsoft.com/office/powerpoint/2010/main" val="19498571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4000" dirty="0"/>
              <a:t>Therapeutic potential of MSCs in the treatment of Systemic Lupus </a:t>
            </a:r>
            <a:r>
              <a:rPr lang="en-US" sz="4000" dirty="0" err="1"/>
              <a:t>Erythematosus</a:t>
            </a:r>
            <a:r>
              <a:rPr lang="en-US" sz="4000" dirty="0"/>
              <a:t> (SLE)</a:t>
            </a:r>
          </a:p>
        </p:txBody>
      </p:sp>
      <p:sp>
        <p:nvSpPr>
          <p:cNvPr id="3" name="Content Placeholder 2"/>
          <p:cNvSpPr>
            <a:spLocks noGrp="1"/>
          </p:cNvSpPr>
          <p:nvPr>
            <p:ph idx="1"/>
          </p:nvPr>
        </p:nvSpPr>
        <p:spPr/>
        <p:txBody>
          <a:bodyPr>
            <a:normAutofit fontScale="70000" lnSpcReduction="20000"/>
          </a:bodyPr>
          <a:lstStyle/>
          <a:p>
            <a:r>
              <a:rPr lang="en-US" dirty="0"/>
              <a:t>MSCs have shown therapeutic potential in the treatment of systemic lupus </a:t>
            </a:r>
            <a:r>
              <a:rPr lang="en-US" dirty="0" err="1"/>
              <a:t>erythematosus</a:t>
            </a:r>
            <a:r>
              <a:rPr lang="en-US" dirty="0"/>
              <a:t> (SLE), a chronic autoimmune disease that affects multiple organs and tissues. </a:t>
            </a:r>
          </a:p>
          <a:p>
            <a:endParaRPr lang="en-US" dirty="0"/>
          </a:p>
          <a:p>
            <a:r>
              <a:rPr lang="en-US" dirty="0"/>
              <a:t>MSCs possess powerful </a:t>
            </a:r>
            <a:r>
              <a:rPr lang="en-US" dirty="0" err="1"/>
              <a:t>immunomodulatory</a:t>
            </a:r>
            <a:r>
              <a:rPr lang="en-US" dirty="0"/>
              <a:t> properties, meaning they can regulate and modulate the immune response. In SLE, the immune system becomes </a:t>
            </a:r>
            <a:r>
              <a:rPr lang="en-US" dirty="0" err="1"/>
              <a:t>dysregulated</a:t>
            </a:r>
            <a:r>
              <a:rPr lang="en-US" dirty="0"/>
              <a:t> and attacks the body's own tissues. MSCs can suppress this abnormal immune response by inhibiting the activation and proliferation of immune cells, such as B cells and T cells. They can also promote the expansion of regulatory T cells, which help control the immune response and prevent excessive inflammation.</a:t>
            </a:r>
          </a:p>
          <a:p>
            <a:endParaRPr lang="en-US" dirty="0"/>
          </a:p>
          <a:p>
            <a:r>
              <a:rPr lang="en-US" dirty="0"/>
              <a:t>MSCs have the ability to secrete anti-inflammatory factors that help reduce inflammation in the affected organs and tissues. They can inhibit the production of pro-inflammatory cytokines, such as tumor necrosis factor-alpha (TNF-α) and interleukin-6 (IL-6), while promoting the secretion of anti-inflammatory cytokines. By reducing inflammation, MSCs can help alleviate symptoms and prevent further damage caused by chronic inflammation in SLE.</a:t>
            </a:r>
          </a:p>
          <a:p>
            <a:endParaRPr lang="en-US" dirty="0"/>
          </a:p>
        </p:txBody>
      </p:sp>
    </p:spTree>
    <p:extLst>
      <p:ext uri="{BB962C8B-B14F-4D97-AF65-F5344CB8AC3E}">
        <p14:creationId xmlns:p14="http://schemas.microsoft.com/office/powerpoint/2010/main" val="17294110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4000" dirty="0"/>
              <a:t>Therapeutic potential of MSCs in the treatment of Systemic Lupus </a:t>
            </a:r>
            <a:r>
              <a:rPr lang="en-US" sz="4000" dirty="0" err="1"/>
              <a:t>Erythematosus</a:t>
            </a:r>
            <a:r>
              <a:rPr lang="en-US" sz="4000" dirty="0"/>
              <a:t> (SLE)</a:t>
            </a:r>
          </a:p>
        </p:txBody>
      </p:sp>
      <p:sp>
        <p:nvSpPr>
          <p:cNvPr id="3" name="Content Placeholder 2"/>
          <p:cNvSpPr>
            <a:spLocks noGrp="1"/>
          </p:cNvSpPr>
          <p:nvPr>
            <p:ph idx="1"/>
          </p:nvPr>
        </p:nvSpPr>
        <p:spPr/>
        <p:txBody>
          <a:bodyPr>
            <a:normAutofit fontScale="62500" lnSpcReduction="20000"/>
          </a:bodyPr>
          <a:lstStyle/>
          <a:p>
            <a:endParaRPr lang="en-US" dirty="0"/>
          </a:p>
          <a:p>
            <a:r>
              <a:rPr lang="en-US" dirty="0"/>
              <a:t>MSCs have the potential to differentiate into various cell types and contribute to tissue repair and regeneration. In SLE, tissue damage can occur in organs such as the kidneys, skin, and joints. MSCs can migrate to the sites of tissue damage and differentiate into cells that promote tissue healing. They can also secrete growth factors and cytokines that stimulate tissue repair processes, including angiogenesis (formation of new blood vessels) and tissue remodeling.</a:t>
            </a:r>
          </a:p>
          <a:p>
            <a:endParaRPr lang="en-US" dirty="0"/>
          </a:p>
          <a:p>
            <a:r>
              <a:rPr lang="en-US" dirty="0"/>
              <a:t>MSCs have been shown to induce immunological tolerance, which means they can help establish a state of immune tolerance between the body's own tissues and the immune system. This can reduce the autoimmune response in SLE and potentially alleviate symptoms and organ damage. MSCs can modulate the immune system and promote a more balanced immune response, preventing excessive inflammation and tissue damage.</a:t>
            </a:r>
          </a:p>
          <a:p>
            <a:endParaRPr lang="en-US" dirty="0"/>
          </a:p>
          <a:p>
            <a:r>
              <a:rPr lang="en-US" dirty="0"/>
              <a:t>Clinical studies and preclinical research have demonstrated the safety and potential efficacy of MSCs in the treatment of SLE. However, further research is ongoing to optimize the use of MSCs, including determining the optimal cell dose, delivery method, and timing of treatment. It is important to note that the therapeutic potential of MSCs may vary among individuals, and the treatment should be tailored to the specific needs of each patient.</a:t>
            </a:r>
          </a:p>
        </p:txBody>
      </p:sp>
    </p:spTree>
    <p:extLst>
      <p:ext uri="{BB962C8B-B14F-4D97-AF65-F5344CB8AC3E}">
        <p14:creationId xmlns:p14="http://schemas.microsoft.com/office/powerpoint/2010/main" val="24465952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stretch>
            <a:fillRect/>
          </a:stretch>
        </p:blipFill>
        <p:spPr>
          <a:xfrm>
            <a:off x="49837" y="2251882"/>
            <a:ext cx="12027880" cy="3480178"/>
          </a:xfrm>
          <a:prstGeom prst="rect">
            <a:avLst/>
          </a:prstGeom>
        </p:spPr>
      </p:pic>
      <p:sp>
        <p:nvSpPr>
          <p:cNvPr id="9"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4000" dirty="0"/>
              <a:t>Therapeutic potential of MSCs in the treatment of Systemic Lupus </a:t>
            </a:r>
            <a:r>
              <a:rPr lang="en-US" sz="4000" dirty="0" err="1"/>
              <a:t>Erythematosus</a:t>
            </a:r>
            <a:r>
              <a:rPr lang="en-US" sz="4000" dirty="0"/>
              <a:t> (SLE)</a:t>
            </a:r>
          </a:p>
        </p:txBody>
      </p:sp>
    </p:spTree>
    <p:extLst>
      <p:ext uri="{BB962C8B-B14F-4D97-AF65-F5344CB8AC3E}">
        <p14:creationId xmlns:p14="http://schemas.microsoft.com/office/powerpoint/2010/main" val="34806310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a:t>MSCs have shown therapeutic potential in the treatment of multiple sclerosis (MS), a chronic autoimmune disease characterized by inflammation and damage to the central nervous system. </a:t>
            </a:r>
          </a:p>
          <a:p>
            <a:endParaRPr lang="en-US" dirty="0"/>
          </a:p>
          <a:p>
            <a:r>
              <a:rPr lang="en-US" dirty="0"/>
              <a:t>In MS, the immune system mistakenly attacks the myelin sheath, the protective covering of nerve fibers in the central nervous system. MSCs can suppress this abnormal immune response by inhibiting the activation and proliferation of immune cells, such as T cells and B cells. They can also promote the expansion of regulatory T cells, which help control the immune response and prevent excessive inflammation.</a:t>
            </a:r>
          </a:p>
          <a:p>
            <a:endParaRPr lang="en-US" dirty="0"/>
          </a:p>
          <a:p>
            <a:r>
              <a:rPr lang="en-US" dirty="0"/>
              <a:t>MSCs have the ability to secrete anti-inflammatory factors that help reduce inflammation in the central nervous system. They can inhibit the production of pro-inflammatory cytokines, such as tumor necrosis factor-alpha (TNF-α) and interleukin-6 (IL-6), while promoting the secretion of anti-inflammatory cytokines. By reducing inflammation, MSCs can help alleviate symptoms and prevent further damage caused by chronic inflammation in MS.</a:t>
            </a:r>
          </a:p>
          <a:p>
            <a:endParaRPr lang="en-US" dirty="0"/>
          </a:p>
        </p:txBody>
      </p:sp>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t>Therapeutic potential of MSCs in the treatment of Multiple Sclerosis</a:t>
            </a:r>
          </a:p>
        </p:txBody>
      </p:sp>
    </p:spTree>
    <p:extLst>
      <p:ext uri="{BB962C8B-B14F-4D97-AF65-F5344CB8AC3E}">
        <p14:creationId xmlns:p14="http://schemas.microsoft.com/office/powerpoint/2010/main" val="22250635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dirty="0"/>
              <a:t>In MS, damage to the myelin sheath and nerve fibers can lead to neurological dysfunction. MSCs can migrate to the sites of damage and secrete growth factors and cytokines that promote tissue repair and protect nerve cells from further damage. They can also stimulate the production of myelin-producing cells, which can aid in the repair of the myelin sheath.</a:t>
            </a:r>
          </a:p>
          <a:p>
            <a:endParaRPr lang="en-US" dirty="0"/>
          </a:p>
          <a:p>
            <a:r>
              <a:rPr lang="en-US" dirty="0"/>
              <a:t>MSCs can establish a state of immune tolerance between the immune system and the central nervous system. This can reduce the autoimmune response in MS and potentially alleviate symptoms and prevent further damage. MSCs can modulate the immune system and promote a more balanced immune response, preventing excessive inflammation and tissue damage.</a:t>
            </a:r>
          </a:p>
          <a:p>
            <a:endParaRPr lang="en-US" dirty="0"/>
          </a:p>
          <a:p>
            <a:r>
              <a:rPr lang="en-US" dirty="0"/>
              <a:t>Clinical studies and preclinical research have demonstrated the safety and potential efficacy of MSCs in the treatment of MS. However, further research is ongoing to optimize the use of MSCs.</a:t>
            </a:r>
          </a:p>
        </p:txBody>
      </p:sp>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t>Therapeutic potential of MSCs in the treatment of Multiple Sclerosis</a:t>
            </a:r>
          </a:p>
        </p:txBody>
      </p:sp>
    </p:spTree>
    <p:extLst>
      <p:ext uri="{BB962C8B-B14F-4D97-AF65-F5344CB8AC3E}">
        <p14:creationId xmlns:p14="http://schemas.microsoft.com/office/powerpoint/2010/main" val="41051060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88609" y="1415882"/>
            <a:ext cx="7315200" cy="5550525"/>
          </a:xfrm>
          <a:prstGeom prst="rect">
            <a:avLst/>
          </a:prstGeom>
        </p:spPr>
      </p:pic>
      <p:sp>
        <p:nvSpPr>
          <p:cNvPr id="4" name="Title 1"/>
          <p:cNvSpPr txBox="1">
            <a:spLocks/>
          </p:cNvSpPr>
          <p:nvPr/>
        </p:nvSpPr>
        <p:spPr>
          <a:xfrm>
            <a:off x="0" y="0"/>
            <a:ext cx="12192000" cy="1325563"/>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t>Therapeutic potential of MSCs in the treatment of Multiple Sclerosis</a:t>
            </a:r>
          </a:p>
        </p:txBody>
      </p:sp>
    </p:spTree>
    <p:extLst>
      <p:ext uri="{BB962C8B-B14F-4D97-AF65-F5344CB8AC3E}">
        <p14:creationId xmlns:p14="http://schemas.microsoft.com/office/powerpoint/2010/main" val="2875742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037230"/>
          </a:xfrm>
          <a:solidFill>
            <a:schemeClr val="accent1">
              <a:lumMod val="20000"/>
              <a:lumOff val="80000"/>
            </a:schemeClr>
          </a:solidFill>
        </p:spPr>
        <p:txBody>
          <a:bodyPr>
            <a:normAutofit/>
          </a:bodyPr>
          <a:lstStyle/>
          <a:p>
            <a:pPr algn="ctr"/>
            <a:r>
              <a:rPr lang="en-US" sz="4000" dirty="0"/>
              <a:t>MSC based therapy of Perianal </a:t>
            </a:r>
            <a:r>
              <a:rPr lang="en-US" sz="4000" dirty="0" err="1"/>
              <a:t>Fistulizing</a:t>
            </a:r>
            <a:r>
              <a:rPr lang="en-US" sz="4000" dirty="0"/>
              <a:t> </a:t>
            </a:r>
            <a:r>
              <a:rPr lang="en-US" sz="4000" dirty="0" err="1"/>
              <a:t>Crohn's</a:t>
            </a:r>
            <a:r>
              <a:rPr lang="en-US" sz="4000" dirty="0"/>
              <a:t> Disease</a:t>
            </a:r>
          </a:p>
        </p:txBody>
      </p:sp>
      <p:sp>
        <p:nvSpPr>
          <p:cNvPr id="3" name="Content Placeholder 2"/>
          <p:cNvSpPr>
            <a:spLocks noGrp="1"/>
          </p:cNvSpPr>
          <p:nvPr>
            <p:ph idx="1"/>
          </p:nvPr>
        </p:nvSpPr>
        <p:spPr/>
        <p:txBody>
          <a:bodyPr>
            <a:normAutofit fontScale="70000" lnSpcReduction="20000"/>
          </a:bodyPr>
          <a:lstStyle/>
          <a:p>
            <a:r>
              <a:rPr lang="en-US" dirty="0"/>
              <a:t>Perianal </a:t>
            </a:r>
            <a:r>
              <a:rPr lang="en-US" dirty="0" err="1"/>
              <a:t>fistulizing</a:t>
            </a:r>
            <a:r>
              <a:rPr lang="en-US" dirty="0"/>
              <a:t> </a:t>
            </a:r>
            <a:r>
              <a:rPr lang="en-US" dirty="0" err="1"/>
              <a:t>Crohn's</a:t>
            </a:r>
            <a:r>
              <a:rPr lang="en-US" dirty="0"/>
              <a:t> disease is a challenging complication of </a:t>
            </a:r>
            <a:r>
              <a:rPr lang="en-US" dirty="0" err="1"/>
              <a:t>Crohn's</a:t>
            </a:r>
            <a:r>
              <a:rPr lang="en-US" dirty="0"/>
              <a:t> disease, characterized by the development of abnormal tunnels (fistulas) that connect the intestine to the skin around the anus. MSC-based therapy has shown potential in the treatment of perianal </a:t>
            </a:r>
            <a:r>
              <a:rPr lang="en-US" dirty="0" err="1"/>
              <a:t>fistulizing</a:t>
            </a:r>
            <a:r>
              <a:rPr lang="en-US" dirty="0"/>
              <a:t> </a:t>
            </a:r>
            <a:r>
              <a:rPr lang="en-US" dirty="0" err="1"/>
              <a:t>Crohn's</a:t>
            </a:r>
            <a:r>
              <a:rPr lang="en-US" dirty="0"/>
              <a:t> disease. </a:t>
            </a:r>
          </a:p>
          <a:p>
            <a:endParaRPr lang="en-US" dirty="0"/>
          </a:p>
          <a:p>
            <a:r>
              <a:rPr lang="en-US" dirty="0"/>
              <a:t>MSCs possess powerful </a:t>
            </a:r>
            <a:r>
              <a:rPr lang="en-US" dirty="0" err="1"/>
              <a:t>immunomodulatory</a:t>
            </a:r>
            <a:r>
              <a:rPr lang="en-US" dirty="0"/>
              <a:t> properties, which can help regulate the immune response in </a:t>
            </a:r>
            <a:r>
              <a:rPr lang="en-US" dirty="0" err="1"/>
              <a:t>Crohn's</a:t>
            </a:r>
            <a:r>
              <a:rPr lang="en-US" dirty="0"/>
              <a:t> disease. By suppressing the abnormal immune response seen in </a:t>
            </a:r>
            <a:r>
              <a:rPr lang="en-US" dirty="0" err="1"/>
              <a:t>Crohn's</a:t>
            </a:r>
            <a:r>
              <a:rPr lang="en-US" dirty="0"/>
              <a:t> disease, MSCs can reduce inflammation and minimize the formation of new fistulas. They can inhibit the activation and proliferation of immune cells, such as T cells and B cells, and promote the expansion of regulatory T cells, which help control the immune response and prevent excessive inflammation.</a:t>
            </a:r>
          </a:p>
          <a:p>
            <a:endParaRPr lang="en-US" dirty="0"/>
          </a:p>
          <a:p>
            <a:r>
              <a:rPr lang="en-US" dirty="0"/>
              <a:t>MSCs have the ability to differentiate into various cell types and promote tissue repair and regeneration. In the case of perianal </a:t>
            </a:r>
            <a:r>
              <a:rPr lang="en-US" dirty="0" err="1"/>
              <a:t>fistulizing</a:t>
            </a:r>
            <a:r>
              <a:rPr lang="en-US" dirty="0"/>
              <a:t> </a:t>
            </a:r>
            <a:r>
              <a:rPr lang="en-US" dirty="0" err="1"/>
              <a:t>Crohn's</a:t>
            </a:r>
            <a:r>
              <a:rPr lang="en-US" dirty="0"/>
              <a:t> disease, MSCs can migrate to the site of the fistula and secrete growth factors and cytokines that stimulate tissue healing. They can also promote the formation of new blood vessels (angiogenesis) and the development of healthy tissue, helping to close the fistula and restore normal tissue integrity.</a:t>
            </a:r>
          </a:p>
          <a:p>
            <a:endParaRPr lang="en-US" dirty="0"/>
          </a:p>
        </p:txBody>
      </p:sp>
    </p:spTree>
    <p:extLst>
      <p:ext uri="{BB962C8B-B14F-4D97-AF65-F5344CB8AC3E}">
        <p14:creationId xmlns:p14="http://schemas.microsoft.com/office/powerpoint/2010/main" val="303337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481" y="177421"/>
            <a:ext cx="9266829" cy="6660782"/>
          </a:xfrm>
          <a:prstGeom prst="rect">
            <a:avLst/>
          </a:prstGeom>
        </p:spPr>
      </p:pic>
    </p:spTree>
    <p:extLst>
      <p:ext uri="{BB962C8B-B14F-4D97-AF65-F5344CB8AC3E}">
        <p14:creationId xmlns:p14="http://schemas.microsoft.com/office/powerpoint/2010/main" val="35679836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037230"/>
          </a:xfrm>
          <a:solidFill>
            <a:schemeClr val="accent1">
              <a:lumMod val="20000"/>
              <a:lumOff val="80000"/>
            </a:schemeClr>
          </a:solidFill>
        </p:spPr>
        <p:txBody>
          <a:bodyPr>
            <a:normAutofit/>
          </a:bodyPr>
          <a:lstStyle/>
          <a:p>
            <a:pPr algn="ctr"/>
            <a:r>
              <a:rPr lang="en-US" sz="4000" dirty="0"/>
              <a:t>MSC based therapy of Perianal </a:t>
            </a:r>
            <a:r>
              <a:rPr lang="en-US" sz="4000" dirty="0" err="1"/>
              <a:t>Fistulizing</a:t>
            </a:r>
            <a:r>
              <a:rPr lang="en-US" sz="4000" dirty="0"/>
              <a:t> </a:t>
            </a:r>
            <a:r>
              <a:rPr lang="en-US" sz="4000" dirty="0" err="1"/>
              <a:t>Crohn's</a:t>
            </a:r>
            <a:r>
              <a:rPr lang="en-US" sz="4000" dirty="0"/>
              <a:t> Disease</a:t>
            </a:r>
          </a:p>
        </p:txBody>
      </p:sp>
      <p:sp>
        <p:nvSpPr>
          <p:cNvPr id="3" name="Content Placeholder 2"/>
          <p:cNvSpPr>
            <a:spLocks noGrp="1"/>
          </p:cNvSpPr>
          <p:nvPr>
            <p:ph idx="1"/>
          </p:nvPr>
        </p:nvSpPr>
        <p:spPr/>
        <p:txBody>
          <a:bodyPr>
            <a:normAutofit fontScale="62500" lnSpcReduction="20000"/>
          </a:bodyPr>
          <a:lstStyle/>
          <a:p>
            <a:endParaRPr lang="en-US" dirty="0"/>
          </a:p>
          <a:p>
            <a:r>
              <a:rPr lang="en-US" dirty="0"/>
              <a:t>In </a:t>
            </a:r>
            <a:r>
              <a:rPr lang="en-US" dirty="0" err="1"/>
              <a:t>Crohn's</a:t>
            </a:r>
            <a:r>
              <a:rPr lang="en-US" dirty="0"/>
              <a:t> disease, chronic inflammation can lead to the development of fibrosis, which can worsen the progression of fistulas and impair healing. MSCs have been shown to have anti-fibrotic effects, reducing the excessive accumulation of fibrous tissue. By modulating the production of extracellular matrix components and promoting tissue remodeling, MSCs can help prevent fibrosis and improve the healing process.</a:t>
            </a:r>
          </a:p>
          <a:p>
            <a:endParaRPr lang="en-US" dirty="0"/>
          </a:p>
          <a:p>
            <a:r>
              <a:rPr lang="en-US" dirty="0"/>
              <a:t>MSCs secrete a variety of factors, including growth factors, cytokines, and </a:t>
            </a:r>
            <a:r>
              <a:rPr lang="en-US" dirty="0" err="1"/>
              <a:t>chemokines</a:t>
            </a:r>
            <a:r>
              <a:rPr lang="en-US" dirty="0"/>
              <a:t>, that have beneficial effects on tissue repair and regeneration. These factors can enhance the recruitment of immune cells and promote the resolution of inflammation. Additionally, MSCs can modulate the local immune response and create an environment more conducive to tissue repair and the closure of fistulas.</a:t>
            </a:r>
          </a:p>
          <a:p>
            <a:endParaRPr lang="en-US" dirty="0"/>
          </a:p>
          <a:p>
            <a:r>
              <a:rPr lang="en-US" dirty="0"/>
              <a:t>Clinical studies and case reports have shown promising results in the use of MSC-based therapy for perianal </a:t>
            </a:r>
            <a:r>
              <a:rPr lang="en-US" dirty="0" err="1"/>
              <a:t>fistulizing</a:t>
            </a:r>
            <a:r>
              <a:rPr lang="en-US" dirty="0"/>
              <a:t> </a:t>
            </a:r>
            <a:r>
              <a:rPr lang="en-US" dirty="0" err="1"/>
              <a:t>Crohn's</a:t>
            </a:r>
            <a:r>
              <a:rPr lang="en-US" dirty="0"/>
              <a:t> disease. However, further research is needed to optimize the use of MSCs, including determining the optimal cell dose, delivery method, and timing of treatment. It is important to note that the therapeutic potential of MSCs may vary among individuals, and the treatment should be tailored to the specific needs of each patient.</a:t>
            </a:r>
          </a:p>
        </p:txBody>
      </p:sp>
    </p:spTree>
    <p:extLst>
      <p:ext uri="{BB962C8B-B14F-4D97-AF65-F5344CB8AC3E}">
        <p14:creationId xmlns:p14="http://schemas.microsoft.com/office/powerpoint/2010/main" val="36496573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4000" dirty="0"/>
              <a:t>Conclusions and future directions</a:t>
            </a:r>
          </a:p>
        </p:txBody>
      </p:sp>
      <p:sp>
        <p:nvSpPr>
          <p:cNvPr id="3" name="Content Placeholder 2"/>
          <p:cNvSpPr>
            <a:spLocks noGrp="1"/>
          </p:cNvSpPr>
          <p:nvPr>
            <p:ph idx="1"/>
          </p:nvPr>
        </p:nvSpPr>
        <p:spPr>
          <a:xfrm>
            <a:off x="492369" y="1825625"/>
            <a:ext cx="10861431" cy="4701784"/>
          </a:xfrm>
        </p:spPr>
        <p:txBody>
          <a:bodyPr>
            <a:normAutofit fontScale="77500" lnSpcReduction="20000"/>
          </a:bodyPr>
          <a:lstStyle/>
          <a:p>
            <a:pPr algn="just"/>
            <a:r>
              <a:rPr lang="en-US" dirty="0"/>
              <a:t>MSCs and their </a:t>
            </a:r>
            <a:r>
              <a:rPr lang="en-US" dirty="0" err="1"/>
              <a:t>secretome</a:t>
            </a:r>
            <a:r>
              <a:rPr lang="en-US" dirty="0"/>
              <a:t> have the potential to be new therapeutic agents in the treatment of autoimmune diseases due to their regenerative and </a:t>
            </a:r>
            <a:r>
              <a:rPr lang="en-US" dirty="0" err="1"/>
              <a:t>immunoregulatory</a:t>
            </a:r>
            <a:r>
              <a:rPr lang="en-US" dirty="0"/>
              <a:t> properties.</a:t>
            </a:r>
          </a:p>
          <a:p>
            <a:pPr algn="just"/>
            <a:r>
              <a:rPr lang="en-US" dirty="0"/>
              <a:t>However, there are several methodological, technological, and safety issues that need to be resolved. </a:t>
            </a:r>
          </a:p>
          <a:p>
            <a:pPr algn="just"/>
            <a:r>
              <a:rPr lang="en-US" dirty="0"/>
              <a:t>It is important to properly set the exact MSC injections' route, dosage, and frequency.</a:t>
            </a:r>
          </a:p>
          <a:p>
            <a:pPr algn="just"/>
            <a:r>
              <a:rPr lang="en-US" dirty="0"/>
              <a:t>It is important to specify the precise cellular target(s) and molecular mechanisms responsible for MSC-based effects. </a:t>
            </a:r>
          </a:p>
          <a:p>
            <a:pPr algn="just"/>
            <a:r>
              <a:rPr lang="en-US" dirty="0"/>
              <a:t>Key topics that require more research include the responsiveness of MSCs to various pharmacological therapies, tissue dispersion after delivery, and their long-term safety profile. </a:t>
            </a:r>
          </a:p>
          <a:p>
            <a:pPr algn="just"/>
            <a:r>
              <a:rPr lang="en-US" dirty="0"/>
              <a:t>It is still unknown how long a single dosage of MSC may maintain anti-inflammatory benefits.</a:t>
            </a:r>
          </a:p>
          <a:p>
            <a:pPr algn="just"/>
            <a:r>
              <a:rPr lang="en-US" dirty="0"/>
              <a:t>Future clinical and experimental research should be conducted to address these questions and concerns.</a:t>
            </a:r>
          </a:p>
        </p:txBody>
      </p:sp>
    </p:spTree>
    <p:extLst>
      <p:ext uri="{BB962C8B-B14F-4D97-AF65-F5344CB8AC3E}">
        <p14:creationId xmlns:p14="http://schemas.microsoft.com/office/powerpoint/2010/main" val="3675893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TGF-β</a:t>
            </a:r>
          </a:p>
        </p:txBody>
      </p:sp>
      <p:sp>
        <p:nvSpPr>
          <p:cNvPr id="3" name="Content Placeholder 2"/>
          <p:cNvSpPr>
            <a:spLocks noGrp="1"/>
          </p:cNvSpPr>
          <p:nvPr>
            <p:ph idx="1"/>
          </p:nvPr>
        </p:nvSpPr>
        <p:spPr>
          <a:xfrm>
            <a:off x="609600" y="1177120"/>
            <a:ext cx="10972800" cy="4525963"/>
          </a:xfrm>
        </p:spPr>
        <p:txBody>
          <a:bodyPr>
            <a:normAutofit fontScale="92500" lnSpcReduction="10000"/>
          </a:bodyPr>
          <a:lstStyle/>
          <a:p>
            <a:r>
              <a:rPr lang="en-US" sz="2800" dirty="0"/>
              <a:t>TGF-β suppresses activation of </a:t>
            </a:r>
            <a:r>
              <a:rPr lang="en-US" sz="2800" dirty="0" err="1"/>
              <a:t>Jak</a:t>
            </a:r>
            <a:r>
              <a:rPr lang="en-US" sz="2800" dirty="0"/>
              <a:t>-Stat signaling pathway in T and NK cells, causing the G1 cell cycle arrest</a:t>
            </a:r>
            <a:r>
              <a:rPr lang="sr-Cyrl-RS" sz="2800" dirty="0"/>
              <a:t>.</a:t>
            </a:r>
          </a:p>
          <a:p>
            <a:r>
              <a:rPr lang="en-US" sz="2800" dirty="0"/>
              <a:t>MSCs in TGF-β-dependent manner, attenuate the expression of NKG2D receptor on CD8+ cytotoxic T cells and NK cells significantly reducing their anti-tumor and anti-viral toxicity</a:t>
            </a:r>
            <a:r>
              <a:rPr lang="sr-Cyrl-RS" sz="2800" dirty="0"/>
              <a:t>.</a:t>
            </a:r>
          </a:p>
          <a:p>
            <a:r>
              <a:rPr lang="en-US" sz="2800" dirty="0"/>
              <a:t>Through the production of TGF-β, MSCs can suppress effector functions and cytokine production of IFN-γ secreting Th1 and IL-4, IL-5 and IL-13 producing Th2 cells, contributing to the attenuation of both Th1 and Th2 driven inflammatory diseases</a:t>
            </a:r>
            <a:r>
              <a:rPr lang="sr-Cyrl-RS" sz="2800" dirty="0"/>
              <a:t>.</a:t>
            </a:r>
            <a:endParaRPr lang="en-US" sz="2800" dirty="0"/>
          </a:p>
          <a:p>
            <a:r>
              <a:rPr lang="en-US" sz="2800" dirty="0"/>
              <a:t>Inflammatory signals triggered by IFN-γ enhanced production of TGF-β by MSCs which, on turn, suppress proliferation and activation of IFN-γ producing Th1 cells.</a:t>
            </a:r>
          </a:p>
        </p:txBody>
      </p:sp>
    </p:spTree>
    <p:extLst>
      <p:ext uri="{BB962C8B-B14F-4D97-AF65-F5344CB8AC3E}">
        <p14:creationId xmlns:p14="http://schemas.microsoft.com/office/powerpoint/2010/main" val="3466075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TGF-β</a:t>
            </a:r>
          </a:p>
        </p:txBody>
      </p:sp>
      <p:sp>
        <p:nvSpPr>
          <p:cNvPr id="3" name="Content Placeholder 2"/>
          <p:cNvSpPr>
            <a:spLocks noGrp="1"/>
          </p:cNvSpPr>
          <p:nvPr>
            <p:ph idx="1"/>
          </p:nvPr>
        </p:nvSpPr>
        <p:spPr>
          <a:xfrm>
            <a:off x="418530" y="1267512"/>
            <a:ext cx="4371833" cy="1716205"/>
          </a:xfrm>
        </p:spPr>
        <p:txBody>
          <a:bodyPr>
            <a:normAutofit fontScale="92500" lnSpcReduction="10000"/>
          </a:bodyPr>
          <a:lstStyle/>
          <a:p>
            <a:r>
              <a:rPr lang="en-US" dirty="0"/>
              <a:t>TGF-β is also important for MSCs-mediated expansion of </a:t>
            </a:r>
            <a:r>
              <a:rPr lang="en-US" dirty="0" err="1"/>
              <a:t>immuno</a:t>
            </a:r>
            <a:r>
              <a:rPr lang="en-US" dirty="0"/>
              <a:t>-suppressive CD4+CD25+FoxP3+ T regulatory cells (T </a:t>
            </a:r>
            <a:r>
              <a:rPr lang="en-US" dirty="0" err="1"/>
              <a:t>regs</a:t>
            </a:r>
            <a:r>
              <a:rPr lang="en-US" dirty="0"/>
              <a:t>) .</a:t>
            </a:r>
          </a:p>
        </p:txBody>
      </p:sp>
      <p:pic>
        <p:nvPicPr>
          <p:cNvPr id="4" name="Picture 3"/>
          <p:cNvPicPr>
            <a:picLocks noChangeAspect="1"/>
          </p:cNvPicPr>
          <p:nvPr/>
        </p:nvPicPr>
        <p:blipFill>
          <a:blip r:embed="rId2"/>
          <a:stretch>
            <a:fillRect/>
          </a:stretch>
        </p:blipFill>
        <p:spPr>
          <a:xfrm>
            <a:off x="4981432" y="803488"/>
            <a:ext cx="5977720" cy="5977720"/>
          </a:xfrm>
          <a:prstGeom prst="rect">
            <a:avLst/>
          </a:prstGeom>
        </p:spPr>
      </p:pic>
    </p:spTree>
    <p:extLst>
      <p:ext uri="{BB962C8B-B14F-4D97-AF65-F5344CB8AC3E}">
        <p14:creationId xmlns:p14="http://schemas.microsoft.com/office/powerpoint/2010/main" val="3389556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08001"/>
          </a:xfrm>
          <a:solidFill>
            <a:schemeClr val="accent1">
              <a:lumMod val="20000"/>
              <a:lumOff val="80000"/>
            </a:schemeClr>
          </a:solidFill>
        </p:spPr>
        <p:txBody>
          <a:bodyPr/>
          <a:lstStyle/>
          <a:p>
            <a:r>
              <a:rPr lang="en-US" dirty="0"/>
              <a:t>HGF</a:t>
            </a:r>
          </a:p>
        </p:txBody>
      </p:sp>
      <p:sp>
        <p:nvSpPr>
          <p:cNvPr id="3" name="Content Placeholder 2"/>
          <p:cNvSpPr>
            <a:spLocks noGrp="1"/>
          </p:cNvSpPr>
          <p:nvPr>
            <p:ph idx="1"/>
          </p:nvPr>
        </p:nvSpPr>
        <p:spPr>
          <a:xfrm>
            <a:off x="377587" y="912670"/>
            <a:ext cx="11673386" cy="1148142"/>
          </a:xfrm>
        </p:spPr>
        <p:txBody>
          <a:bodyPr/>
          <a:lstStyle/>
          <a:p>
            <a:r>
              <a:rPr lang="en-US" sz="2000" dirty="0"/>
              <a:t>HGF acts synergistically with TGF-β1 in the MSC-mediated suppression of T cell proliferation.</a:t>
            </a:r>
          </a:p>
          <a:p>
            <a:r>
              <a:rPr lang="en-US" sz="2000" dirty="0"/>
              <a:t>MSC-derived HGF may induce enhanced production of </a:t>
            </a:r>
            <a:r>
              <a:rPr lang="en-US" sz="2000" dirty="0" err="1"/>
              <a:t>immuno</a:t>
            </a:r>
            <a:r>
              <a:rPr lang="en-US" sz="2000" dirty="0"/>
              <a:t>-suppressive IL-10 in monocytes enabling their </a:t>
            </a:r>
            <a:r>
              <a:rPr lang="en-US" sz="2000" dirty="0" err="1"/>
              <a:t>immuno</a:t>
            </a:r>
            <a:r>
              <a:rPr lang="en-US" sz="2000" dirty="0"/>
              <a:t>-modulatory effects.</a:t>
            </a:r>
          </a:p>
        </p:txBody>
      </p:sp>
      <p:pic>
        <p:nvPicPr>
          <p:cNvPr id="5" name="Picture 4"/>
          <p:cNvPicPr>
            <a:picLocks noChangeAspect="1"/>
          </p:cNvPicPr>
          <p:nvPr/>
        </p:nvPicPr>
        <p:blipFill>
          <a:blip r:embed="rId2"/>
          <a:stretch>
            <a:fillRect/>
          </a:stretch>
        </p:blipFill>
        <p:spPr>
          <a:xfrm>
            <a:off x="3356851" y="2060812"/>
            <a:ext cx="5915025" cy="4648200"/>
          </a:xfrm>
          <a:prstGeom prst="rect">
            <a:avLst/>
          </a:prstGeom>
        </p:spPr>
      </p:pic>
    </p:spTree>
    <p:extLst>
      <p:ext uri="{BB962C8B-B14F-4D97-AF65-F5344CB8AC3E}">
        <p14:creationId xmlns:p14="http://schemas.microsoft.com/office/powerpoint/2010/main" val="1140273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TotalTime>
  <Words>6138</Words>
  <Application>Microsoft Office PowerPoint</Application>
  <PresentationFormat>Widescreen</PresentationFormat>
  <Paragraphs>301</Paragraphs>
  <Slides>61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Calibri</vt:lpstr>
      <vt:lpstr>Calibri Light</vt:lpstr>
      <vt:lpstr>Palatino Linotype</vt:lpstr>
      <vt:lpstr>Times New Roman</vt:lpstr>
      <vt:lpstr>Office Theme</vt:lpstr>
      <vt:lpstr>Stem cell therapy of autoimmune diseases</vt:lpstr>
      <vt:lpstr>Autoimmune diseases</vt:lpstr>
      <vt:lpstr>Therapy of autoimmune diseases</vt:lpstr>
      <vt:lpstr>Mesenchymal stem cells (MSCs)</vt:lpstr>
      <vt:lpstr>MSC-dependent immunoregulation</vt:lpstr>
      <vt:lpstr>PowerPoint Presentation</vt:lpstr>
      <vt:lpstr>TGF-β</vt:lpstr>
      <vt:lpstr>TGF-β</vt:lpstr>
      <vt:lpstr>HGF</vt:lpstr>
      <vt:lpstr>Nitric oxide (NO)</vt:lpstr>
      <vt:lpstr>IDO</vt:lpstr>
      <vt:lpstr>IDO</vt:lpstr>
      <vt:lpstr>NO and IDO</vt:lpstr>
      <vt:lpstr>NO and IDO</vt:lpstr>
      <vt:lpstr>IL-10</vt:lpstr>
      <vt:lpstr>IL-6</vt:lpstr>
      <vt:lpstr>IL-1Ra</vt:lpstr>
      <vt:lpstr>IL-1Ra</vt:lpstr>
      <vt:lpstr>PGE2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Therapeutic potential of MSCs in the treatment of diabetes type 1</vt:lpstr>
      <vt:lpstr>Therapeutic potential of MSCs in the treatment of diabetes type 1</vt:lpstr>
      <vt:lpstr>PowerPoint Presentation</vt:lpstr>
      <vt:lpstr>Therapeutic potential of MSCs in the treatment of diabetes type 1</vt:lpstr>
      <vt:lpstr>Therapeutic potential of MSCs in the treatment of diabetes type 1</vt:lpstr>
      <vt:lpstr>Therapeutic potential of MSCs in the treatment of diabetes type 1</vt:lpstr>
      <vt:lpstr>PowerPoint Presentation</vt:lpstr>
      <vt:lpstr>PowerPoint Presentation</vt:lpstr>
      <vt:lpstr>PowerPoint Presentation</vt:lpstr>
      <vt:lpstr> Therapeutic potential of Adipose-Derived Stem Cells for Systemic Sclerosis and Systemic Sclerosis Digital Ulcers</vt:lpstr>
      <vt:lpstr>PowerPoint Presentation</vt:lpstr>
      <vt:lpstr> Therapeutic potential of Adipose-Derived Stem Cells for Systemic Sclerosis and Systemic Sclerosis Digital Ulcers</vt:lpstr>
      <vt:lpstr>Maternal immune dysregulation during gestation as a risk factor for ASD</vt:lpstr>
      <vt:lpstr>PowerPoint Presentation</vt:lpstr>
      <vt:lpstr>Effects of MSCs on the nervous system</vt:lpstr>
      <vt:lpstr>MSCs in ASD: results of preclinical study done in VPA-induced mouse model of ASD</vt:lpstr>
      <vt:lpstr>MSCs in ASD: results of preclinical studies done in spontaneous mouse model of ASD </vt:lpstr>
      <vt:lpstr>MSCs in ASD: results of clinical studies</vt:lpstr>
      <vt:lpstr>MSCs in ASD: results of clinical studies</vt:lpstr>
      <vt:lpstr>MSCs in ASD: results of clinical studies</vt:lpstr>
      <vt:lpstr>PowerPoint Presentation</vt:lpstr>
      <vt:lpstr>PowerPoint Presentation</vt:lpstr>
      <vt:lpstr>PowerPoint Presentation</vt:lpstr>
      <vt:lpstr>PowerPoint Presentation</vt:lpstr>
      <vt:lpstr>Therapeutic potential of MSCs in the treatment of Systemic Lupus Erythematosus (SLE)</vt:lpstr>
      <vt:lpstr>Therapeutic potential of MSCs in the treatment of Systemic Lupus Erythematosus (SLE)</vt:lpstr>
      <vt:lpstr>Therapeutic potential of MSCs in the treatment of Systemic Lupus Erythematosus (SLE)</vt:lpstr>
      <vt:lpstr>PowerPoint Presentation</vt:lpstr>
      <vt:lpstr>PowerPoint Presentation</vt:lpstr>
      <vt:lpstr>PowerPoint Presentation</vt:lpstr>
      <vt:lpstr>MSC based therapy of Perianal Fistulizing Crohn's Disease</vt:lpstr>
      <vt:lpstr>MSC based therapy of Perianal Fistulizing Crohn's Disease</vt:lpstr>
      <vt:lpstr>Conclusions and future directions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Stem cell therapy of autoimmune diseases</dc:title>
  <dc:creator>Microsoft account</dc:creator>
  <cp:lastModifiedBy>ivanjovanovic77@gmail.com</cp:lastModifiedBy>
  <cp:revision>18</cp:revision>
  <dcterms:created xsi:type="dcterms:W3CDTF">2023-10-25T16:50:33Z</dcterms:created>
  <dcterms:modified xsi:type="dcterms:W3CDTF">2023-10-27T19:14:38Z</dcterms:modified>
</cp:coreProperties>
</file>